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9" r:id="rId2"/>
    <p:sldId id="261" r:id="rId3"/>
    <p:sldId id="272" r:id="rId4"/>
    <p:sldId id="260" r:id="rId5"/>
    <p:sldId id="264" r:id="rId6"/>
    <p:sldId id="291" r:id="rId7"/>
    <p:sldId id="292" r:id="rId8"/>
    <p:sldId id="293" r:id="rId9"/>
    <p:sldId id="289" r:id="rId10"/>
    <p:sldId id="294" r:id="rId11"/>
    <p:sldId id="295" r:id="rId12"/>
    <p:sldId id="296" r:id="rId13"/>
    <p:sldId id="287" r:id="rId14"/>
    <p:sldId id="288" r:id="rId15"/>
    <p:sldId id="285" r:id="rId16"/>
    <p:sldId id="297" r:id="rId17"/>
    <p:sldId id="298" r:id="rId18"/>
    <p:sldId id="286" r:id="rId19"/>
    <p:sldId id="256" r:id="rId20"/>
  </p:sldIdLst>
  <p:sldSz cx="12192000" cy="6858000"/>
  <p:notesSz cx="7104063" cy="10234613"/>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2782C0"/>
    <a:srgbClr val="04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0" autoAdjust="0"/>
    <p:restoredTop sz="93557"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4A7F6C1-9603-45EE-A0D2-F3D33C7FD7D2}" type="datetimeFigureOut">
              <a:rPr lang="zh-CN" altLang="en-US" smtClean="0"/>
              <a:t>2025/12/4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611E28E-8D29-409A-8F38-39A934621C21}" type="slidenum">
              <a:rPr lang="zh-CN" altLang="en-US" smtClean="0"/>
              <a:t>‹#›</a:t>
            </a:fld>
            <a:endParaRPr lang="zh-CN" altLang="en-US"/>
          </a:p>
        </p:txBody>
      </p:sp>
    </p:spTree>
    <p:extLst>
      <p:ext uri="{BB962C8B-B14F-4D97-AF65-F5344CB8AC3E}">
        <p14:creationId xmlns:p14="http://schemas.microsoft.com/office/powerpoint/2010/main" val="42074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a:t>
            </a:fld>
            <a:endParaRPr lang="zh-CN" altLang="en-US"/>
          </a:p>
        </p:txBody>
      </p:sp>
    </p:spTree>
    <p:extLst>
      <p:ext uri="{BB962C8B-B14F-4D97-AF65-F5344CB8AC3E}">
        <p14:creationId xmlns:p14="http://schemas.microsoft.com/office/powerpoint/2010/main" val="415028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5DD620-B765-4925-9660-3E0ECA0B066F}" type="slidenum">
              <a:rPr lang="zh-CN" altLang="en-US" smtClean="0"/>
              <a:t>18</a:t>
            </a:fld>
            <a:endParaRPr lang="zh-CN" altLang="en-US"/>
          </a:p>
        </p:txBody>
      </p:sp>
    </p:spTree>
    <p:extLst>
      <p:ext uri="{BB962C8B-B14F-4D97-AF65-F5344CB8AC3E}">
        <p14:creationId xmlns:p14="http://schemas.microsoft.com/office/powerpoint/2010/main" val="47199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5DD620-B765-4925-9660-3E0ECA0B066F}" type="slidenum">
              <a:rPr lang="zh-CN" altLang="en-US" smtClean="0"/>
              <a:t>19</a:t>
            </a:fld>
            <a:endParaRPr lang="zh-CN" altLang="en-US"/>
          </a:p>
        </p:txBody>
      </p:sp>
    </p:spTree>
    <p:extLst>
      <p:ext uri="{BB962C8B-B14F-4D97-AF65-F5344CB8AC3E}">
        <p14:creationId xmlns:p14="http://schemas.microsoft.com/office/powerpoint/2010/main" val="424517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11E28E-8D29-409A-8F38-39A934621C21}" type="slidenum">
              <a:rPr lang="zh-CN" altLang="en-US" smtClean="0"/>
              <a:t>2</a:t>
            </a:fld>
            <a:endParaRPr lang="zh-CN" altLang="en-US"/>
          </a:p>
        </p:txBody>
      </p:sp>
    </p:spTree>
    <p:extLst>
      <p:ext uri="{BB962C8B-B14F-4D97-AF65-F5344CB8AC3E}">
        <p14:creationId xmlns:p14="http://schemas.microsoft.com/office/powerpoint/2010/main" val="21388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3</a:t>
            </a:fld>
            <a:endParaRPr lang="zh-CN" altLang="en-US"/>
          </a:p>
        </p:txBody>
      </p:sp>
    </p:spTree>
    <p:extLst>
      <p:ext uri="{BB962C8B-B14F-4D97-AF65-F5344CB8AC3E}">
        <p14:creationId xmlns:p14="http://schemas.microsoft.com/office/powerpoint/2010/main" val="32164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4</a:t>
            </a:fld>
            <a:endParaRPr lang="zh-CN" altLang="en-US"/>
          </a:p>
        </p:txBody>
      </p:sp>
    </p:spTree>
    <p:extLst>
      <p:ext uri="{BB962C8B-B14F-4D97-AF65-F5344CB8AC3E}">
        <p14:creationId xmlns:p14="http://schemas.microsoft.com/office/powerpoint/2010/main" val="68719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5</a:t>
            </a:fld>
            <a:endParaRPr lang="zh-CN" altLang="en-US"/>
          </a:p>
        </p:txBody>
      </p:sp>
    </p:spTree>
    <p:extLst>
      <p:ext uri="{BB962C8B-B14F-4D97-AF65-F5344CB8AC3E}">
        <p14:creationId xmlns:p14="http://schemas.microsoft.com/office/powerpoint/2010/main" val="420262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6</a:t>
            </a:fld>
            <a:endParaRPr lang="zh-CN" altLang="en-US"/>
          </a:p>
        </p:txBody>
      </p:sp>
    </p:spTree>
    <p:extLst>
      <p:ext uri="{BB962C8B-B14F-4D97-AF65-F5344CB8AC3E}">
        <p14:creationId xmlns:p14="http://schemas.microsoft.com/office/powerpoint/2010/main" val="241340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7</a:t>
            </a:fld>
            <a:endParaRPr lang="zh-CN" altLang="en-US"/>
          </a:p>
        </p:txBody>
      </p:sp>
    </p:spTree>
    <p:extLst>
      <p:ext uri="{BB962C8B-B14F-4D97-AF65-F5344CB8AC3E}">
        <p14:creationId xmlns:p14="http://schemas.microsoft.com/office/powerpoint/2010/main" val="198689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8</a:t>
            </a:fld>
            <a:endParaRPr lang="zh-CN" altLang="en-US"/>
          </a:p>
        </p:txBody>
      </p:sp>
    </p:spTree>
    <p:extLst>
      <p:ext uri="{BB962C8B-B14F-4D97-AF65-F5344CB8AC3E}">
        <p14:creationId xmlns:p14="http://schemas.microsoft.com/office/powerpoint/2010/main" val="51801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10</a:t>
            </a:fld>
            <a:endParaRPr lang="zh-CN" altLang="en-US"/>
          </a:p>
        </p:txBody>
      </p:sp>
    </p:spTree>
    <p:extLst>
      <p:ext uri="{BB962C8B-B14F-4D97-AF65-F5344CB8AC3E}">
        <p14:creationId xmlns:p14="http://schemas.microsoft.com/office/powerpoint/2010/main" val="337107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3000">
        <p:pull/>
      </p:transition>
    </mc:Choice>
    <mc:Fallback xmlns="">
      <p:transition spd="slow" advTm="300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47499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0FD932-877C-4603-92CB-FAF4A07D91C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9B06F41-245D-4882-B5C8-E3C6C5739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B30D6BA-776A-4172-A994-BAAEDD8766B5}"/>
              </a:ext>
            </a:extLst>
          </p:cNvPr>
          <p:cNvSpPr>
            <a:spLocks noGrp="1"/>
          </p:cNvSpPr>
          <p:nvPr>
            <p:ph type="dt" sz="half" idx="10"/>
          </p:nvPr>
        </p:nvSpPr>
        <p:spPr/>
        <p:txBody>
          <a:bodyPr/>
          <a:lstStyle/>
          <a:p>
            <a:fld id="{638CA4CB-960D-4DB7-93A4-90BAACD7400E}" type="datetimeFigureOut">
              <a:rPr lang="zh-CN" altLang="en-US" smtClean="0"/>
              <a:t>2025/12/4</a:t>
            </a:fld>
            <a:endParaRPr lang="zh-CN" altLang="en-US"/>
          </a:p>
        </p:txBody>
      </p:sp>
      <p:sp>
        <p:nvSpPr>
          <p:cNvPr id="5" name="页脚占位符 4">
            <a:extLst>
              <a:ext uri="{FF2B5EF4-FFF2-40B4-BE49-F238E27FC236}">
                <a16:creationId xmlns:a16="http://schemas.microsoft.com/office/drawing/2014/main" id="{BED1DE87-7157-4E64-8496-DD2C861A1E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E11FA4-6291-416D-B7FA-E19D2C20E68E}"/>
              </a:ext>
            </a:extLst>
          </p:cNvPr>
          <p:cNvSpPr>
            <a:spLocks noGrp="1"/>
          </p:cNvSpPr>
          <p:nvPr>
            <p:ph type="sldNum" sz="quarter" idx="12"/>
          </p:nvPr>
        </p:nvSpPr>
        <p:spPr/>
        <p:txBody>
          <a:bodyPr/>
          <a:lstStyle/>
          <a:p>
            <a:fld id="{AD2D00F3-E1C9-4EC6-A6B1-D1686BF68410}" type="slidenum">
              <a:rPr lang="zh-CN" altLang="en-US" smtClean="0"/>
              <a:t>‹#›</a:t>
            </a:fld>
            <a:endParaRPr lang="zh-CN" altLang="en-US"/>
          </a:p>
        </p:txBody>
      </p:sp>
    </p:spTree>
    <p:extLst>
      <p:ext uri="{BB962C8B-B14F-4D97-AF65-F5344CB8AC3E}">
        <p14:creationId xmlns:p14="http://schemas.microsoft.com/office/powerpoint/2010/main" val="13505520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73E368-A352-4D0B-A67F-84BCB73487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0EED265-AC5E-48B4-9040-B50D13EAB49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0B4B39-BD8E-4CCD-ADFA-D5C7867B83E6}"/>
              </a:ext>
            </a:extLst>
          </p:cNvPr>
          <p:cNvSpPr>
            <a:spLocks noGrp="1"/>
          </p:cNvSpPr>
          <p:nvPr>
            <p:ph type="dt" sz="half" idx="10"/>
          </p:nvPr>
        </p:nvSpPr>
        <p:spPr/>
        <p:txBody>
          <a:bodyPr/>
          <a:lstStyle/>
          <a:p>
            <a:fld id="{638CA4CB-960D-4DB7-93A4-90BAACD7400E}" type="datetimeFigureOut">
              <a:rPr lang="zh-CN" altLang="en-US" smtClean="0"/>
              <a:t>2025/12/4</a:t>
            </a:fld>
            <a:endParaRPr lang="zh-CN" altLang="en-US"/>
          </a:p>
        </p:txBody>
      </p:sp>
      <p:sp>
        <p:nvSpPr>
          <p:cNvPr id="5" name="页脚占位符 4">
            <a:extLst>
              <a:ext uri="{FF2B5EF4-FFF2-40B4-BE49-F238E27FC236}">
                <a16:creationId xmlns:a16="http://schemas.microsoft.com/office/drawing/2014/main" id="{A1ADED8C-CBDA-4077-B377-BB31DBA012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E74341-3FD2-43A9-85CB-B24DBB6CA714}"/>
              </a:ext>
            </a:extLst>
          </p:cNvPr>
          <p:cNvSpPr>
            <a:spLocks noGrp="1"/>
          </p:cNvSpPr>
          <p:nvPr>
            <p:ph type="sldNum" sz="quarter" idx="12"/>
          </p:nvPr>
        </p:nvSpPr>
        <p:spPr/>
        <p:txBody>
          <a:bodyPr/>
          <a:lstStyle/>
          <a:p>
            <a:fld id="{AD2D00F3-E1C9-4EC6-A6B1-D1686BF68410}" type="slidenum">
              <a:rPr lang="zh-CN" altLang="en-US" smtClean="0"/>
              <a:t>‹#›</a:t>
            </a:fld>
            <a:endParaRPr lang="zh-CN" altLang="en-US"/>
          </a:p>
        </p:txBody>
      </p:sp>
    </p:spTree>
    <p:extLst>
      <p:ext uri="{BB962C8B-B14F-4D97-AF65-F5344CB8AC3E}">
        <p14:creationId xmlns:p14="http://schemas.microsoft.com/office/powerpoint/2010/main" val="6566441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e48e1d0cbffed09322e60ec6a930eaf3"/>
          <p:cNvPicPr>
            <a:picLocks noChangeAspect="1"/>
          </p:cNvPicPr>
          <p:nvPr userDrawn="1"/>
        </p:nvPicPr>
        <p:blipFill>
          <a:blip r:embed="rId6"/>
          <a:srcRect l="2081" r="13876"/>
          <a:stretch>
            <a:fillRect/>
          </a:stretch>
        </p:blipFill>
        <p:spPr>
          <a:xfrm>
            <a:off x="-60325" y="-5080"/>
            <a:ext cx="12313285" cy="6868160"/>
          </a:xfrm>
          <a:prstGeom prst="rect">
            <a:avLst/>
          </a:prstGeom>
        </p:spPr>
      </p:pic>
      <p:sp>
        <p:nvSpPr>
          <p:cNvPr id="10" name="矩形 9"/>
          <p:cNvSpPr/>
          <p:nvPr userDrawn="1"/>
        </p:nvSpPr>
        <p:spPr>
          <a:xfrm>
            <a:off x="-60325" y="-5080"/>
            <a:ext cx="12313285" cy="6869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750" advTm="3000">
        <p:pull/>
      </p:transition>
    </mc:Choice>
    <mc:Fallback xmlns="">
      <p:transition spd="slow" advTm="3000">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263439" y="405213"/>
            <a:ext cx="6006731" cy="6047574"/>
          </a:xfrm>
          <a:prstGeom prst="rect">
            <a:avLst/>
          </a:prstGeom>
        </p:spPr>
      </p:pic>
      <p:sp>
        <p:nvSpPr>
          <p:cNvPr id="6" name="TextBox 5">
            <a:extLst>
              <a:ext uri="{FF2B5EF4-FFF2-40B4-BE49-F238E27FC236}">
                <a16:creationId xmlns:a16="http://schemas.microsoft.com/office/drawing/2014/main" id="{CD09BBCC-2403-7AEE-D613-79E26F555045}"/>
              </a:ext>
            </a:extLst>
          </p:cNvPr>
          <p:cNvSpPr txBox="1"/>
          <p:nvPr/>
        </p:nvSpPr>
        <p:spPr>
          <a:xfrm>
            <a:off x="4711700" y="2215227"/>
            <a:ext cx="7378331" cy="1569660"/>
          </a:xfrm>
          <a:prstGeom prst="rect">
            <a:avLst/>
          </a:prstGeom>
          <a:noFill/>
        </p:spPr>
        <p:txBody>
          <a:bodyPr wrap="square">
            <a:spAutoFit/>
          </a:bodyPr>
          <a:lstStyle/>
          <a:p>
            <a:pPr algn="r"/>
            <a:r>
              <a:rPr lang="en-US" sz="3200" b="1" dirty="0">
                <a:solidFill>
                  <a:schemeClr val="bg2"/>
                </a:solidFill>
                <a:latin typeface="Bahnschrift Condensed" panose="020B0502040204020203" pitchFamily="34" charset="0"/>
                <a:cs typeface="Times New Roman" panose="02020603050405020304" pitchFamily="18" charset="0"/>
              </a:rPr>
              <a:t>NHỮNG ĐIỂM MỚI VỀ DI SẢN TƯ LIỆU, </a:t>
            </a:r>
          </a:p>
          <a:p>
            <a:pPr algn="r"/>
            <a:r>
              <a:rPr lang="en-US" sz="3200" b="1" dirty="0">
                <a:solidFill>
                  <a:schemeClr val="bg2"/>
                </a:solidFill>
                <a:latin typeface="Bahnschrift Condensed" panose="020B0502040204020203" pitchFamily="34" charset="0"/>
                <a:cs typeface="Times New Roman" panose="02020603050405020304" pitchFamily="18" charset="0"/>
              </a:rPr>
              <a:t>CHUYỂN ĐỔI SỐ VÀ</a:t>
            </a:r>
          </a:p>
          <a:p>
            <a:pPr algn="r"/>
            <a:r>
              <a:rPr lang="en-US" sz="3200" b="1" dirty="0">
                <a:solidFill>
                  <a:schemeClr val="bg2"/>
                </a:solidFill>
                <a:latin typeface="Bahnschrift Condensed" panose="020B0502040204020203" pitchFamily="34" charset="0"/>
                <a:cs typeface="Times New Roman" panose="02020603050405020304" pitchFamily="18" charset="0"/>
              </a:rPr>
              <a:t>XÂY DỰNG CƠ SỞ DỮ LIỆU QUỐC GIA VỀ DI SẢN VĂN HÓA</a:t>
            </a:r>
          </a:p>
        </p:txBody>
      </p:sp>
      <p:sp>
        <p:nvSpPr>
          <p:cNvPr id="13" name="TextBox 12">
            <a:extLst>
              <a:ext uri="{FF2B5EF4-FFF2-40B4-BE49-F238E27FC236}">
                <a16:creationId xmlns:a16="http://schemas.microsoft.com/office/drawing/2014/main" id="{3B85737E-3BD7-74C7-6044-FFDD8638ED07}"/>
              </a:ext>
            </a:extLst>
          </p:cNvPr>
          <p:cNvSpPr txBox="1"/>
          <p:nvPr/>
        </p:nvSpPr>
        <p:spPr>
          <a:xfrm>
            <a:off x="10322532" y="5960916"/>
            <a:ext cx="2396875" cy="461665"/>
          </a:xfrm>
          <a:prstGeom prst="rect">
            <a:avLst/>
          </a:prstGeom>
          <a:noFill/>
        </p:spPr>
        <p:txBody>
          <a:bodyPr wrap="square">
            <a:spAutoFit/>
          </a:bodyPr>
          <a:lstStyle/>
          <a:p>
            <a:r>
              <a:rPr lang="en-US" sz="2400" b="1" dirty="0" err="1">
                <a:solidFill>
                  <a:schemeClr val="bg2"/>
                </a:solidFill>
                <a:latin typeface="Bahnschrift Condensed" panose="020B0502040204020203" pitchFamily="34" charset="0"/>
                <a:ea typeface="Times New Roman" charset="0"/>
                <a:cs typeface="Times New Roman" charset="0"/>
              </a:rPr>
              <a:t>Đà</a:t>
            </a:r>
            <a:r>
              <a:rPr lang="en-US" sz="2400" b="1" dirty="0">
                <a:solidFill>
                  <a:schemeClr val="bg2"/>
                </a:solidFill>
                <a:latin typeface="Bahnschrift Condensed" panose="020B0502040204020203" pitchFamily="34" charset="0"/>
                <a:ea typeface="Times New Roman" charset="0"/>
                <a:cs typeface="Times New Roman" charset="0"/>
              </a:rPr>
              <a:t> </a:t>
            </a:r>
            <a:r>
              <a:rPr lang="en-US" sz="2400" b="1" dirty="0" err="1">
                <a:solidFill>
                  <a:schemeClr val="bg2"/>
                </a:solidFill>
                <a:latin typeface="Bahnschrift Condensed" panose="020B0502040204020203" pitchFamily="34" charset="0"/>
                <a:ea typeface="Times New Roman" charset="0"/>
                <a:cs typeface="Times New Roman" charset="0"/>
              </a:rPr>
              <a:t>Nẵng</a:t>
            </a:r>
            <a:r>
              <a:rPr lang="en-US" sz="2400" b="1" dirty="0">
                <a:solidFill>
                  <a:schemeClr val="bg2"/>
                </a:solidFill>
                <a:latin typeface="Bahnschrift Condensed" panose="020B0502040204020203" pitchFamily="34" charset="0"/>
                <a:ea typeface="Times New Roman" charset="0"/>
                <a:cs typeface="Times New Roman" charset="0"/>
              </a:rPr>
              <a:t>, 2025</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rot="10800000" flipH="1">
            <a:off x="558800" y="673099"/>
            <a:ext cx="11074400" cy="5994400"/>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6" name="平行四边形 125"/>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7" name="平行四边形 126"/>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sp>
          <p:nvSpPr>
            <p:cNvPr id="118" name="平行四边形 117"/>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19" name="平行四边形 118"/>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0" name="平行四边形 119"/>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sp>
        <p:nvSpPr>
          <p:cNvPr id="9" name="Rectangle 8">
            <a:extLst>
              <a:ext uri="{FF2B5EF4-FFF2-40B4-BE49-F238E27FC236}">
                <a16:creationId xmlns:a16="http://schemas.microsoft.com/office/drawing/2014/main" id="{590B6254-2662-0095-7996-5B8893BB4203}"/>
              </a:ext>
            </a:extLst>
          </p:cNvPr>
          <p:cNvSpPr/>
          <p:nvPr/>
        </p:nvSpPr>
        <p:spPr>
          <a:xfrm>
            <a:off x="1180324" y="1065026"/>
            <a:ext cx="9831351" cy="3908762"/>
          </a:xfrm>
          <a:prstGeom prst="rect">
            <a:avLst/>
          </a:prstGeom>
        </p:spPr>
        <p:txBody>
          <a:bodyPr wrap="square">
            <a:spAutoFit/>
          </a:bodyPr>
          <a:lstStyle/>
          <a:p>
            <a:pPr marR="186055" indent="405765" algn="just">
              <a:spcBef>
                <a:spcPts val="600"/>
              </a:spcBef>
              <a:spcAft>
                <a:spcPts val="600"/>
              </a:spcAft>
            </a:pPr>
            <a:endParaRPr lang="en-US" sz="2000" spc="5"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endParaRPr>
          </a:p>
          <a:p>
            <a:pPr marR="186055" indent="405765" algn="just">
              <a:spcBef>
                <a:spcPts val="600"/>
              </a:spcBef>
              <a:spcAft>
                <a:spcPts val="600"/>
              </a:spcAft>
            </a:pPr>
            <a:r>
              <a:rPr lang="en-US" altLang="en-US" sz="2400" b="1" dirty="0">
                <a:solidFill>
                  <a:srgbClr val="6AE7FF"/>
                </a:solidFill>
                <a:latin typeface="Times New Roman" panose="02020603050405020304" pitchFamily="18" charset="0"/>
                <a:cs typeface="Times New Roman" panose="02020603050405020304" pitchFamily="18" charset="0"/>
              </a:rPr>
              <a:t>10. </a:t>
            </a:r>
            <a:r>
              <a:rPr lang="en-US" altLang="en-US" sz="2400" b="1" dirty="0" err="1">
                <a:solidFill>
                  <a:srgbClr val="6AE7FF"/>
                </a:solidFill>
                <a:latin typeface="Times New Roman" panose="02020603050405020304" pitchFamily="18" charset="0"/>
                <a:cs typeface="Times New Roman" panose="02020603050405020304" pitchFamily="18" charset="0"/>
              </a:rPr>
              <a:t>Nghiên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cứu</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và</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sưu</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tầm</a:t>
            </a:r>
            <a:r>
              <a:rPr lang="en-US" altLang="en-US" sz="2400" b="1" dirty="0">
                <a:solidFill>
                  <a:srgbClr val="6AE7FF"/>
                </a:solidFill>
                <a:latin typeface="Times New Roman" panose="02020603050405020304" pitchFamily="18" charset="0"/>
                <a:cs typeface="Times New Roman" panose="02020603050405020304" pitchFamily="18" charset="0"/>
              </a:rPr>
              <a:t> di </a:t>
            </a:r>
            <a:r>
              <a:rPr lang="en-US" altLang="en-US" sz="2400" b="1" dirty="0" err="1">
                <a:solidFill>
                  <a:srgbClr val="6AE7FF"/>
                </a:solidFill>
                <a:latin typeface="Times New Roman" panose="02020603050405020304" pitchFamily="18" charset="0"/>
                <a:cs typeface="Times New Roman" panose="02020603050405020304" pitchFamily="18" charset="0"/>
              </a:rPr>
              <a:t>sản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tư</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liệu</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Điều</a:t>
            </a:r>
            <a:r>
              <a:rPr lang="en-US" altLang="en-US" sz="2400" b="1" dirty="0">
                <a:solidFill>
                  <a:srgbClr val="6AE7FF"/>
                </a:solidFill>
                <a:latin typeface="Times New Roman" panose="02020603050405020304" pitchFamily="18" charset="0"/>
                <a:cs typeface="Times New Roman" panose="02020603050405020304" pitchFamily="18" charset="0"/>
              </a:rPr>
              <a:t> 58) </a:t>
            </a:r>
            <a:endParaRPr lang="en-US" altLang="en-US" sz="2400" b="1" i="1" spc="5" dirty="0">
              <a:solidFill>
                <a:srgbClr val="6AE7FF"/>
              </a:solidFill>
              <a:latin typeface="Times New Roman" panose="02020603050405020304" pitchFamily="18" charset="0"/>
              <a:ea typeface="Malgun Gothic" panose="020B0503020000020004" pitchFamily="34" charset="-127"/>
              <a:cs typeface="Times New Roman" panose="02020603050405020304" pitchFamily="18" charset="0"/>
            </a:endParaRPr>
          </a:p>
          <a:p>
            <a:pPr marR="186055" indent="405765" algn="just">
              <a:spcBef>
                <a:spcPts val="600"/>
              </a:spcBef>
              <a:spcAft>
                <a:spcPts val="600"/>
              </a:spcAft>
            </a:pPr>
            <a:endParaRPr lang="en-US" sz="2200" b="1" i="1" spc="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R="186055" indent="405765" algn="just">
              <a:spcBef>
                <a:spcPts val="600"/>
              </a:spcBef>
              <a:spcAft>
                <a:spcPts val="600"/>
              </a:spcAft>
            </a:pPr>
            <a:r>
              <a:rPr lang="vi-VN" sz="2200" b="1" i="1" spc="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Thông tư số 05/2025/TT-BVHTTDL ngày 13/5/2025 </a:t>
            </a:r>
            <a:r>
              <a:rPr lang="vi-VN" sz="2200" spc="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Quy định chi tiết về nhiệm vụ chuyên môn của bảo tàng; gửi, lưu giữ hiện vật, tư liệu về di sản văn hóa phi vật thể, di vật, cổ vật, bảo vật quốc gia, di sản tư liệu; hoạt động nghiên cứu, sưu tầm và tư liệu hóa di sản văn hóa phi vật thể cho người Việt Nam định cư ở nước ngoài, tổ chức, cá nhân người nước ngoài và hoạt động nghiên cứu, sưu tầm di sản tư liệu; chương trình, tài liệu, tổ chức đào tạo, tập huấn, bồi dưỡng cho nhân lực quản lý, bảo vệ và phát huy giá trị di sản văn hóa.</a:t>
            </a:r>
            <a:endParaRPr lang="en-US" sz="2200" spc="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64540522"/>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edg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FA9B9-5834-82C1-9356-F11ABC83E23D}"/>
              </a:ext>
            </a:extLst>
          </p:cNvPr>
          <p:cNvSpPr txBox="1"/>
          <p:nvPr/>
        </p:nvSpPr>
        <p:spPr>
          <a:xfrm>
            <a:off x="1120140" y="766733"/>
            <a:ext cx="10332720" cy="5970865"/>
          </a:xfrm>
          <a:prstGeom prst="rect">
            <a:avLst/>
          </a:prstGeom>
          <a:noFill/>
        </p:spPr>
        <p:txBody>
          <a:bodyPr wrap="square">
            <a:spAutoFit/>
          </a:bodyPr>
          <a:lstStyle/>
          <a:p>
            <a:r>
              <a:rPr lang="en-US" sz="2400" b="1" u="sng" dirty="0">
                <a:solidFill>
                  <a:srgbClr val="6AE7FF"/>
                </a:solidFill>
                <a:latin typeface="Times New Roman" panose="02020603050405020304" pitchFamily="18" charset="0"/>
                <a:cs typeface="Times New Roman" panose="02020603050405020304" pitchFamily="18" charset="0"/>
              </a:rPr>
              <a:t>B. </a:t>
            </a:r>
            <a:r>
              <a:rPr lang="en-US" sz="2400" b="1" u="sng" dirty="0" err="1">
                <a:solidFill>
                  <a:srgbClr val="6AE7FF"/>
                </a:solidFill>
                <a:latin typeface="Times New Roman" panose="02020603050405020304" pitchFamily="18" charset="0"/>
                <a:cs typeface="Times New Roman" panose="02020603050405020304" pitchFamily="18" charset="0"/>
              </a:rPr>
              <a:t>Chuyển</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đổi</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số</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và</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xây</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dựng</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cơ</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sở</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dữ</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liệu</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quốc</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gia</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về</a:t>
            </a:r>
            <a:r>
              <a:rPr lang="en-US" sz="2400" b="1" u="sng" dirty="0">
                <a:solidFill>
                  <a:srgbClr val="6AE7FF"/>
                </a:solidFill>
                <a:latin typeface="Times New Roman" panose="02020603050405020304" pitchFamily="18" charset="0"/>
                <a:cs typeface="Times New Roman" panose="02020603050405020304" pitchFamily="18" charset="0"/>
              </a:rPr>
              <a:t> di </a:t>
            </a:r>
            <a:r>
              <a:rPr lang="en-US" sz="2400" b="1" u="sng" dirty="0" err="1">
                <a:solidFill>
                  <a:srgbClr val="6AE7FF"/>
                </a:solidFill>
                <a:latin typeface="Times New Roman" panose="02020603050405020304" pitchFamily="18" charset="0"/>
                <a:cs typeface="Times New Roman" panose="02020603050405020304" pitchFamily="18" charset="0"/>
              </a:rPr>
              <a:t>sản</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văn</a:t>
            </a:r>
            <a:r>
              <a:rPr lang="en-US" sz="2400" b="1" u="sng" dirty="0">
                <a:solidFill>
                  <a:srgbClr val="6AE7FF"/>
                </a:solidFill>
                <a:latin typeface="Times New Roman" panose="02020603050405020304" pitchFamily="18" charset="0"/>
                <a:cs typeface="Times New Roman" panose="02020603050405020304" pitchFamily="18" charset="0"/>
              </a:rPr>
              <a:t> </a:t>
            </a:r>
            <a:r>
              <a:rPr lang="en-US" sz="2400" b="1" u="sng" dirty="0" err="1">
                <a:solidFill>
                  <a:srgbClr val="6AE7FF"/>
                </a:solidFill>
                <a:latin typeface="Times New Roman" panose="02020603050405020304" pitchFamily="18" charset="0"/>
                <a:cs typeface="Times New Roman" panose="02020603050405020304" pitchFamily="18" charset="0"/>
              </a:rPr>
              <a:t>hóa</a:t>
            </a:r>
            <a:endParaRPr lang="en-US" sz="2400" b="1" u="sng" dirty="0">
              <a:solidFill>
                <a:srgbClr val="6AE7FF"/>
              </a:solidFill>
              <a:latin typeface="Times New Roman" panose="02020603050405020304" pitchFamily="18" charset="0"/>
              <a:cs typeface="Times New Roman" panose="02020603050405020304" pitchFamily="18" charset="0"/>
            </a:endParaRPr>
          </a:p>
          <a:p>
            <a:endParaRPr lang="en-US" sz="2000" b="1" dirty="0">
              <a:solidFill>
                <a:srgbClr val="6AE7FF"/>
              </a:solidFill>
              <a:latin typeface="Times New Roman" panose="02020603050405020304" pitchFamily="18" charset="0"/>
              <a:cs typeface="Times New Roman" panose="02020603050405020304" pitchFamily="18" charset="0"/>
            </a:endParaRPr>
          </a:p>
          <a:p>
            <a:endParaRPr lang="en-US" sz="2000" b="1" dirty="0">
              <a:solidFill>
                <a:schemeClr val="bg1"/>
              </a:solidFill>
              <a:latin typeface="Times New Roman" panose="02020603050405020304" pitchFamily="18" charset="0"/>
              <a:cs typeface="Times New Roman" panose="02020603050405020304" pitchFamily="18" charset="0"/>
            </a:endParaRPr>
          </a:p>
          <a:p>
            <a:endParaRPr lang="en-US" sz="2000" b="1" dirty="0">
              <a:solidFill>
                <a:schemeClr val="bg1"/>
              </a:solidFill>
              <a:latin typeface="Times New Roman" panose="02020603050405020304" pitchFamily="18" charset="0"/>
              <a:cs typeface="Times New Roman" panose="02020603050405020304" pitchFamily="18" charset="0"/>
            </a:endParaRPr>
          </a:p>
          <a:p>
            <a:endParaRPr lang="en-US" sz="2000" b="1" dirty="0">
              <a:solidFill>
                <a:schemeClr val="bg1"/>
              </a:solidFill>
              <a:latin typeface="Times New Roman" panose="02020603050405020304" pitchFamily="18" charset="0"/>
              <a:cs typeface="Times New Roman" panose="02020603050405020304" pitchFamily="18" charset="0"/>
            </a:endParaRPr>
          </a:p>
          <a:p>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a:solidFill>
                  <a:srgbClr val="6AE7FF"/>
                </a:solidFill>
                <a:latin typeface="Times New Roman" panose="02020603050405020304" pitchFamily="18" charset="0"/>
                <a:cs typeface="Times New Roman" panose="02020603050405020304" pitchFamily="18" charset="0"/>
              </a:rPr>
              <a:t>1. V</a:t>
            </a:r>
            <a:r>
              <a:rPr lang="vi-VN" sz="2000" b="1" dirty="0">
                <a:solidFill>
                  <a:srgbClr val="6AE7FF"/>
                </a:solidFill>
                <a:latin typeface="Times New Roman" panose="02020603050405020304" pitchFamily="18" charset="0"/>
                <a:cs typeface="Times New Roman" panose="02020603050405020304" pitchFamily="18" charset="0"/>
              </a:rPr>
              <a:t>iệc khai thác, sử dụng cơ sở dữ liệu quốc gia về di sản văn hóa</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Điều</a:t>
            </a:r>
            <a:r>
              <a:rPr lang="en-US" sz="2000" b="1" dirty="0">
                <a:solidFill>
                  <a:srgbClr val="6AE7FF"/>
                </a:solidFill>
                <a:latin typeface="Times New Roman" panose="02020603050405020304" pitchFamily="18" charset="0"/>
                <a:cs typeface="Times New Roman" panose="02020603050405020304" pitchFamily="18" charset="0"/>
              </a:rPr>
              <a:t> 85)</a:t>
            </a:r>
            <a:r>
              <a:rPr lang="vi-VN" sz="2000" b="1" dirty="0">
                <a:solidFill>
                  <a:srgbClr val="6AE7FF"/>
                </a:solidFill>
                <a:latin typeface="Times New Roman" panose="02020603050405020304" pitchFamily="18" charset="0"/>
                <a:cs typeface="Times New Roman" panose="02020603050405020304" pitchFamily="18" charset="0"/>
              </a:rPr>
              <a:t>.</a:t>
            </a:r>
            <a:endParaRPr lang="en-US" sz="2000" b="1" dirty="0">
              <a:solidFill>
                <a:srgbClr val="6AE7FF"/>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pPr algn="just"/>
            <a:endParaRPr lang="en-US" sz="2000" b="1" i="1" spc="5" dirty="0">
              <a:solidFill>
                <a:schemeClr val="bg1"/>
              </a:solidFill>
              <a:ea typeface="Malgun Gothic" panose="020B0503020000020004" pitchFamily="34" charset="-127"/>
              <a:cs typeface="Times New Roman" panose="02020603050405020304" pitchFamily="18" charset="0"/>
            </a:endParaRPr>
          </a:p>
          <a:p>
            <a:pPr algn="just"/>
            <a:r>
              <a:rPr lang="en-US" sz="2000" b="1" i="1" spc="5" dirty="0">
                <a:solidFill>
                  <a:schemeClr val="bg1"/>
                </a:solidFill>
                <a:ea typeface="Malgun Gothic" panose="020B0503020000020004" pitchFamily="34" charset="-127"/>
                <a:cs typeface="Times New Roman" panose="02020603050405020304" pitchFamily="18" charset="0"/>
              </a:rPr>
              <a:t>			</a:t>
            </a:r>
            <a:r>
              <a:rPr lang="vi-VN" sz="2000" b="1" i="1" spc="5" dirty="0">
                <a:solidFill>
                  <a:schemeClr val="bg1"/>
                </a:solidFill>
                <a:ea typeface="Malgun Gothic" panose="020B0503020000020004" pitchFamily="34" charset="-127"/>
                <a:cs typeface="Times New Roman" panose="02020603050405020304" pitchFamily="18" charset="0"/>
              </a:rPr>
              <a:t>Thông tư số 0</a:t>
            </a:r>
            <a:r>
              <a:rPr lang="en-US" sz="2000" b="1" i="1" spc="5" dirty="0">
                <a:solidFill>
                  <a:schemeClr val="bg1"/>
                </a:solidFill>
                <a:ea typeface="Malgun Gothic" panose="020B0503020000020004" pitchFamily="34" charset="-127"/>
                <a:cs typeface="Times New Roman" panose="02020603050405020304" pitchFamily="18" charset="0"/>
              </a:rPr>
              <a:t>4</a:t>
            </a:r>
            <a:r>
              <a:rPr lang="vi-VN" sz="2000" b="1" i="1" spc="5" dirty="0">
                <a:solidFill>
                  <a:schemeClr val="bg1"/>
                </a:solidFill>
                <a:ea typeface="Malgun Gothic" panose="020B0503020000020004" pitchFamily="34" charset="-127"/>
                <a:cs typeface="Times New Roman" panose="02020603050405020304" pitchFamily="18" charset="0"/>
              </a:rPr>
              <a:t>/2025/TT-BVHTTDL ngày 13/5/2025 </a:t>
            </a:r>
            <a:r>
              <a:rPr lang="vi-VN" sz="2000" dirty="0">
                <a:solidFill>
                  <a:schemeClr val="bg1"/>
                </a:solidFill>
              </a:rPr>
              <a:t>Quy định về kiểm kê di sản văn hóa, công bố Danh mục kiểm kê</a:t>
            </a:r>
            <a:r>
              <a:rPr lang="en-US" sz="2000" dirty="0">
                <a:solidFill>
                  <a:schemeClr val="bg1"/>
                </a:solidFill>
              </a:rPr>
              <a:t> </a:t>
            </a:r>
            <a:r>
              <a:rPr lang="vi-VN" sz="2000" dirty="0">
                <a:solidFill>
                  <a:schemeClr val="bg1"/>
                </a:solidFill>
              </a:rPr>
              <a:t>di sản văn hóa; đưa thêm, di dời, thay đổi hiện vật trong di tích; phân loại di vật, cổ vật; kho bảo quản di sản tư liệu; di sản văn hóa hạn chế sử dụng,</a:t>
            </a:r>
            <a:r>
              <a:rPr lang="en-US" sz="2000" dirty="0">
                <a:solidFill>
                  <a:schemeClr val="bg1"/>
                </a:solidFill>
              </a:rPr>
              <a:t> </a:t>
            </a:r>
            <a:r>
              <a:rPr lang="vi-VN" sz="2000" dirty="0">
                <a:solidFill>
                  <a:schemeClr val="bg1"/>
                </a:solidFill>
              </a:rPr>
              <a:t>khai thác và hướng dẫn việc khai thác, sử dụng cơ sở dữ liệu quốc gia</a:t>
            </a:r>
            <a:r>
              <a:rPr lang="en-US" sz="2000" dirty="0">
                <a:solidFill>
                  <a:schemeClr val="bg1"/>
                </a:solidFill>
              </a:rPr>
              <a:t> </a:t>
            </a:r>
            <a:r>
              <a:rPr lang="vi-VN" sz="2000" dirty="0">
                <a:solidFill>
                  <a:schemeClr val="bg1"/>
                </a:solidFill>
              </a:rPr>
              <a:t>về di sản văn hóa</a:t>
            </a:r>
            <a:endParaRPr lang="en-US" sz="2000" dirty="0">
              <a:solidFill>
                <a:schemeClr val="bg1"/>
              </a:solidFill>
            </a:endParaRP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pPr algn="just"/>
            <a:endParaRPr lang="en-US" dirty="0">
              <a:solidFill>
                <a:schemeClr val="bg1"/>
              </a:solidFill>
            </a:endParaRPr>
          </a:p>
        </p:txBody>
      </p:sp>
    </p:spTree>
    <p:extLst>
      <p:ext uri="{BB962C8B-B14F-4D97-AF65-F5344CB8AC3E}">
        <p14:creationId xmlns:p14="http://schemas.microsoft.com/office/powerpoint/2010/main" val="516997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电子产品, 室内, 监视器, 墙壁&#10;&#10;已生成高可信度的说明"/>
          <p:cNvPicPr>
            <a:picLocks noChangeAspect="1"/>
          </p:cNvPicPr>
          <p:nvPr/>
        </p:nvPicPr>
        <p:blipFill rotWithShape="1">
          <a:blip r:embed="rId2" cstate="screen">
            <a:extLst>
              <a:ext uri="{28A0092B-C50C-407E-A947-70E740481C1C}">
                <a14:useLocalDpi xmlns:a14="http://schemas.microsoft.com/office/drawing/2010/main" val="0"/>
              </a:ext>
            </a:extLst>
          </a:blip>
          <a:srcRect l="17960" t="1239" r="17031" b="1239"/>
          <a:stretch>
            <a:fillRect/>
          </a:stretch>
        </p:blipFill>
        <p:spPr>
          <a:xfrm>
            <a:off x="-114591" y="-811073"/>
            <a:ext cx="13004800" cy="9248303"/>
          </a:xfrm>
          <a:prstGeom prst="rect">
            <a:avLst/>
          </a:prstGeom>
        </p:spPr>
      </p:pic>
      <p:sp>
        <p:nvSpPr>
          <p:cNvPr id="4" name="Google Shape;215;p44">
            <a:extLst>
              <a:ext uri="{FF2B5EF4-FFF2-40B4-BE49-F238E27FC236}">
                <a16:creationId xmlns:a16="http://schemas.microsoft.com/office/drawing/2014/main" id="{21146598-1BA0-2E8A-9510-F85139B91913}"/>
              </a:ext>
            </a:extLst>
          </p:cNvPr>
          <p:cNvSpPr txBox="1">
            <a:spLocks/>
          </p:cNvSpPr>
          <p:nvPr/>
        </p:nvSpPr>
        <p:spPr>
          <a:xfrm>
            <a:off x="1390396" y="1355640"/>
            <a:ext cx="10357104" cy="3984795"/>
          </a:xfrm>
          <a:prstGeom prst="rect">
            <a:avLst/>
          </a:prstGeom>
        </p:spPr>
        <p:txBody>
          <a:bodyPr spcFirstLastPara="1" wrap="square" lIns="91425" tIns="91425" rIns="91425" bIns="91425"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85750" algn="just">
              <a:lnSpc>
                <a:spcPct val="115000"/>
              </a:lnSpc>
              <a:spcAft>
                <a:spcPts val="1000"/>
              </a:spcAft>
              <a:buFontTx/>
              <a:buChar char="-"/>
            </a:pPr>
            <a:r>
              <a:rPr lang="en-US" sz="2200" dirty="0" err="1">
                <a:solidFill>
                  <a:schemeClr val="bg2"/>
                </a:solidFill>
                <a:latin typeface="Times New Roman" charset="0"/>
                <a:ea typeface="Times New Roman" charset="0"/>
                <a:cs typeface="Times New Roman" charset="0"/>
              </a:rPr>
              <a:t>Luật</a:t>
            </a:r>
            <a:r>
              <a:rPr lang="en-US" sz="2200" dirty="0">
                <a:solidFill>
                  <a:schemeClr val="bg2"/>
                </a:solidFill>
                <a:latin typeface="Times New Roman" charset="0"/>
                <a:ea typeface="Times New Roman" charset="0"/>
                <a:cs typeface="Times New Roman" charset="0"/>
              </a:rPr>
              <a:t> Di </a:t>
            </a:r>
            <a:r>
              <a:rPr lang="en-US" sz="2200" dirty="0" err="1">
                <a:solidFill>
                  <a:schemeClr val="bg2"/>
                </a:solidFill>
                <a:latin typeface="Times New Roman" charset="0"/>
                <a:ea typeface="Times New Roman" charset="0"/>
                <a:cs typeface="Times New Roman" charset="0"/>
              </a:rPr>
              <a:t>sản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2024.</a:t>
            </a:r>
          </a:p>
          <a:p>
            <a:pPr marL="293688" indent="-285750" algn="just">
              <a:lnSpc>
                <a:spcPct val="115000"/>
              </a:lnSpc>
              <a:spcAft>
                <a:spcPts val="1000"/>
              </a:spcAft>
              <a:buFontTx/>
              <a:buChar char="-"/>
            </a:pPr>
            <a:r>
              <a:rPr lang="en-US" sz="2200" dirty="0" err="1">
                <a:solidFill>
                  <a:schemeClr val="bg2"/>
                </a:solidFill>
                <a:latin typeface="Times New Roman" charset="0"/>
                <a:ea typeface="Times New Roman" charset="0"/>
                <a:cs typeface="Times New Roman" charset="0"/>
              </a:rPr>
              <a:t>Kết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luận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của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Tổng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Bí</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thư</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Nguyễn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Phú</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Trọng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tại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Hội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nghị</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toàn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quốc</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về</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đã</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xác</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định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một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trong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sáu</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nhiệm</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vụ</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để</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tiếp</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tục</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xây</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dựng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giữ</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gìn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chấn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hưng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và</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phát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triển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nền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của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dân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tộc</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xây</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dựng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môi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trường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phù</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hợp</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với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nền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kinh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tế</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xã</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hội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và</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công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dân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làm</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cho</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thích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nghi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điều</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tiết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sự</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phát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triẻn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bền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vững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đất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nước</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trong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bối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cảnh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Cách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mạng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công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nghiệp</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lần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thứ</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tư</a:t>
            </a:r>
            <a:r>
              <a:rPr lang="en-US" sz="2200" dirty="0">
                <a:solidFill>
                  <a:schemeClr val="bg2"/>
                </a:solidFill>
                <a:latin typeface="Times New Roman" charset="0"/>
                <a:ea typeface="Times New Roman" charset="0"/>
                <a:cs typeface="Times New Roman" charset="0"/>
              </a:rPr>
              <a:t>,</a:t>
            </a:r>
            <a:r>
              <a:rPr lang="mr-IN" sz="2200" dirty="0">
                <a:solidFill>
                  <a:schemeClr val="bg2"/>
                </a:solidFill>
                <a:latin typeface="Times New Roman" charset="0"/>
                <a:ea typeface="Times New Roman" charset="0"/>
                <a:cs typeface="Times New Roman" charset="0"/>
              </a:rPr>
              <a:t>…</a:t>
            </a:r>
            <a:r>
              <a:rPr lang="vi-VN" sz="2200" dirty="0">
                <a:solidFill>
                  <a:schemeClr val="bg2"/>
                </a:solidFill>
                <a:latin typeface="Times New Roman" charset="0"/>
                <a:ea typeface="Times New Roman" charset="0"/>
                <a:cs typeface="Times New Roman" charset="0"/>
              </a:rPr>
              <a:t>.</a:t>
            </a:r>
            <a:r>
              <a:rPr lang="en-US" sz="2200" dirty="0">
                <a:solidFill>
                  <a:schemeClr val="bg2"/>
                </a:solidFill>
                <a:latin typeface="Times New Roman" charset="0"/>
                <a:ea typeface="Times New Roman" charset="0"/>
                <a:cs typeface="Times New Roman" charset="0"/>
              </a:rPr>
              <a:t>”</a:t>
            </a:r>
          </a:p>
          <a:p>
            <a:pPr marL="293688" indent="-285750" algn="just">
              <a:lnSpc>
                <a:spcPct val="115000"/>
              </a:lnSpc>
              <a:spcAft>
                <a:spcPts val="1000"/>
              </a:spcAft>
              <a:buFontTx/>
              <a:buChar char="-"/>
            </a:pPr>
            <a:r>
              <a:rPr lang="nl-NL" sz="2200" dirty="0">
                <a:solidFill>
                  <a:schemeClr val="bg2"/>
                </a:solidFill>
                <a:latin typeface="Times New Roman" charset="0"/>
                <a:ea typeface="Times New Roman" charset="0"/>
                <a:cs typeface="Times New Roman" charset="0"/>
              </a:rPr>
              <a:t>Nghị quyết số 52-NQ/TW ngày 27/9/2019 của Bộ Chính trị về một số chủ trương, chính sách chủ động tham gia cuộc Cách mạng công nghiệp lần thứ tư;</a:t>
            </a:r>
          </a:p>
          <a:p>
            <a:pPr marL="293688" indent="-285750" algn="just">
              <a:lnSpc>
                <a:spcPct val="115000"/>
              </a:lnSpc>
              <a:spcAft>
                <a:spcPts val="1000"/>
              </a:spcAft>
              <a:buFontTx/>
              <a:buChar char="-"/>
            </a:pPr>
            <a:r>
              <a:rPr lang="nl-NL" sz="2200" dirty="0">
                <a:solidFill>
                  <a:schemeClr val="bg2"/>
                </a:solidFill>
                <a:latin typeface="Times New Roman" charset="0"/>
                <a:ea typeface="Times New Roman" charset="0"/>
                <a:cs typeface="Times New Roman" charset="0"/>
              </a:rPr>
              <a:t>Nghị quyết số 52-NQ/TW ngày 27/9/2019 của Bộ Chính trị về một số chủ trương, chính sách chủ động tham gia cuộc Cách mạng công nghiệp lần thứ tư;</a:t>
            </a:r>
          </a:p>
        </p:txBody>
      </p:sp>
      <p:sp>
        <p:nvSpPr>
          <p:cNvPr id="5" name="Google Shape;170;p39">
            <a:extLst>
              <a:ext uri="{FF2B5EF4-FFF2-40B4-BE49-F238E27FC236}">
                <a16:creationId xmlns:a16="http://schemas.microsoft.com/office/drawing/2014/main" id="{D6F9DB8C-710A-0BD1-6B30-3DA6E4D92EC0}"/>
              </a:ext>
            </a:extLst>
          </p:cNvPr>
          <p:cNvSpPr txBox="1">
            <a:spLocks/>
          </p:cNvSpPr>
          <p:nvPr/>
        </p:nvSpPr>
        <p:spPr>
          <a:xfrm>
            <a:off x="1390396" y="691749"/>
            <a:ext cx="6348346" cy="663891"/>
          </a:xfrm>
          <a:prstGeom prst="rect">
            <a:avLst/>
          </a:prstGeom>
        </p:spPr>
        <p:txBody>
          <a:bodyPr spcFirstLastPara="1" wrap="square" lIns="91425" tIns="91425" rIns="91425" bIns="91425"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nl-NL" sz="2400" b="1" dirty="0">
                <a:solidFill>
                  <a:schemeClr val="bg1"/>
                </a:solidFill>
                <a:highlight>
                  <a:srgbClr val="000000"/>
                </a:highlight>
                <a:latin typeface="Times New Roman" charset="0"/>
                <a:ea typeface="Times New Roman" charset="0"/>
                <a:cs typeface="Times New Roman" charset="0"/>
              </a:rPr>
              <a:t>1. HÀNH LANG PHÁP LÝ</a:t>
            </a:r>
          </a:p>
        </p:txBody>
      </p:sp>
    </p:spTree>
    <p:extLst>
      <p:ext uri="{BB962C8B-B14F-4D97-AF65-F5344CB8AC3E}">
        <p14:creationId xmlns:p14="http://schemas.microsoft.com/office/powerpoint/2010/main" val="266918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7815-ED37-16A4-C63D-0A2498C7CF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F874E3-01C2-7021-059F-7596C8B46C56}"/>
              </a:ext>
            </a:extLst>
          </p:cNvPr>
          <p:cNvSpPr>
            <a:spLocks noGrp="1"/>
          </p:cNvSpPr>
          <p:nvPr>
            <p:ph idx="1"/>
          </p:nvPr>
        </p:nvSpPr>
        <p:spPr/>
        <p:txBody>
          <a:bodyPr/>
          <a:lstStyle/>
          <a:p>
            <a:endParaRPr lang="en-US"/>
          </a:p>
        </p:txBody>
      </p:sp>
      <p:pic>
        <p:nvPicPr>
          <p:cNvPr id="4" name="图片 4">
            <a:extLst>
              <a:ext uri="{FF2B5EF4-FFF2-40B4-BE49-F238E27FC236}">
                <a16:creationId xmlns:a16="http://schemas.microsoft.com/office/drawing/2014/main" id="{57AE32BC-941F-FA28-9DF4-ED68016CB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5" y="-39767"/>
            <a:ext cx="12301545" cy="6935867"/>
          </a:xfrm>
          <a:prstGeom prst="rect">
            <a:avLst/>
          </a:prstGeom>
        </p:spPr>
      </p:pic>
      <p:pic>
        <p:nvPicPr>
          <p:cNvPr id="5" name="图片 13">
            <a:extLst>
              <a:ext uri="{FF2B5EF4-FFF2-40B4-BE49-F238E27FC236}">
                <a16:creationId xmlns:a16="http://schemas.microsoft.com/office/drawing/2014/main" id="{F59712B8-D99A-4989-CBE9-232BFDF01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82325" y="-265175"/>
            <a:ext cx="7808563" cy="7532914"/>
          </a:xfrm>
          <a:prstGeom prst="rect">
            <a:avLst/>
          </a:prstGeom>
        </p:spPr>
      </p:pic>
      <p:sp>
        <p:nvSpPr>
          <p:cNvPr id="6" name="Text Placeholder 2">
            <a:extLst>
              <a:ext uri="{FF2B5EF4-FFF2-40B4-BE49-F238E27FC236}">
                <a16:creationId xmlns:a16="http://schemas.microsoft.com/office/drawing/2014/main" id="{D1DE90EF-BE79-9F0F-458C-DE24AA6A268E}"/>
              </a:ext>
            </a:extLst>
          </p:cNvPr>
          <p:cNvSpPr txBox="1">
            <a:spLocks/>
          </p:cNvSpPr>
          <p:nvPr/>
        </p:nvSpPr>
        <p:spPr>
          <a:xfrm>
            <a:off x="2527300" y="616843"/>
            <a:ext cx="9436100" cy="431005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just">
              <a:buFont typeface="Arial" panose="020B0604020202020204" pitchFamily="34" charset="0"/>
              <a:buNone/>
            </a:pP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Quyết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định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số</a:t>
            </a:r>
            <a:r>
              <a:rPr lang="es-ES" sz="2200" dirty="0">
                <a:solidFill>
                  <a:schemeClr val="bg2"/>
                </a:solidFill>
                <a:latin typeface="Times New Roman" charset="0"/>
                <a:ea typeface="Times New Roman" charset="0"/>
                <a:cs typeface="Times New Roman" charset="0"/>
              </a:rPr>
              <a:t> 749/QĐ-</a:t>
            </a:r>
            <a:r>
              <a:rPr lang="es-ES" sz="2200" dirty="0" err="1">
                <a:solidFill>
                  <a:schemeClr val="bg2"/>
                </a:solidFill>
                <a:latin typeface="Times New Roman" charset="0"/>
                <a:ea typeface="Times New Roman" charset="0"/>
                <a:cs typeface="Times New Roman" charset="0"/>
              </a:rPr>
              <a:t>TTg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ngày</a:t>
            </a:r>
            <a:r>
              <a:rPr lang="es-ES" sz="2200" dirty="0">
                <a:solidFill>
                  <a:schemeClr val="bg2"/>
                </a:solidFill>
                <a:latin typeface="Times New Roman" charset="0"/>
                <a:ea typeface="Times New Roman" charset="0"/>
                <a:cs typeface="Times New Roman" charset="0"/>
              </a:rPr>
              <a:t> 13/6/2020 </a:t>
            </a:r>
            <a:r>
              <a:rPr lang="es-ES" sz="2200" dirty="0" err="1">
                <a:solidFill>
                  <a:schemeClr val="bg2"/>
                </a:solidFill>
                <a:latin typeface="Times New Roman" charset="0"/>
                <a:ea typeface="Times New Roman" charset="0"/>
                <a:cs typeface="Times New Roman" charset="0"/>
              </a:rPr>
              <a:t>của</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tướng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Chính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phê</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duyệt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Chương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trình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chuyển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đổi</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số</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quốc</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gia</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đến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năm</a:t>
            </a:r>
            <a:r>
              <a:rPr lang="es-ES" sz="2200" dirty="0">
                <a:solidFill>
                  <a:schemeClr val="bg2"/>
                </a:solidFill>
                <a:latin typeface="Times New Roman" charset="0"/>
                <a:ea typeface="Times New Roman" charset="0"/>
                <a:cs typeface="Times New Roman" charset="0"/>
              </a:rPr>
              <a:t> 2025, </a:t>
            </a:r>
            <a:r>
              <a:rPr lang="es-ES" sz="2200" dirty="0" err="1">
                <a:solidFill>
                  <a:schemeClr val="bg2"/>
                </a:solidFill>
                <a:latin typeface="Times New Roman" charset="0"/>
                <a:ea typeface="Times New Roman" charset="0"/>
                <a:cs typeface="Times New Roman" charset="0"/>
              </a:rPr>
              <a:t>định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hướng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đến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năm</a:t>
            </a:r>
            <a:r>
              <a:rPr lang="es-ES" sz="2200" dirty="0">
                <a:solidFill>
                  <a:schemeClr val="bg2"/>
                </a:solidFill>
                <a:latin typeface="Times New Roman" charset="0"/>
                <a:ea typeface="Times New Roman" charset="0"/>
                <a:cs typeface="Times New Roman" charset="0"/>
              </a:rPr>
              <a:t> 2030;</a:t>
            </a:r>
            <a:endParaRPr lang="en-US" sz="2200" dirty="0">
              <a:solidFill>
                <a:schemeClr val="bg2"/>
              </a:solidFill>
              <a:latin typeface="Times New Roman" charset="0"/>
              <a:ea typeface="Times New Roman" charset="0"/>
              <a:cs typeface="Times New Roman" charset="0"/>
            </a:endParaRPr>
          </a:p>
          <a:p>
            <a:pPr marL="7938" indent="0" algn="just">
              <a:buFont typeface="Arial" panose="020B0604020202020204" pitchFamily="34" charset="0"/>
              <a:buNone/>
            </a:pP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Quyết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định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số</a:t>
            </a:r>
            <a:r>
              <a:rPr lang="es-ES" sz="2200" dirty="0">
                <a:solidFill>
                  <a:schemeClr val="bg2"/>
                </a:solidFill>
                <a:latin typeface="Times New Roman" charset="0"/>
                <a:ea typeface="Times New Roman" charset="0"/>
                <a:cs typeface="Times New Roman" charset="0"/>
              </a:rPr>
              <a:t> 942/QĐ-</a:t>
            </a:r>
            <a:r>
              <a:rPr lang="es-ES" sz="2200" dirty="0" err="1">
                <a:solidFill>
                  <a:schemeClr val="bg2"/>
                </a:solidFill>
                <a:latin typeface="Times New Roman" charset="0"/>
                <a:ea typeface="Times New Roman" charset="0"/>
                <a:cs typeface="Times New Roman" charset="0"/>
              </a:rPr>
              <a:t>TTg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ngày</a:t>
            </a:r>
            <a:r>
              <a:rPr lang="es-ES" sz="2200" dirty="0">
                <a:solidFill>
                  <a:schemeClr val="bg2"/>
                </a:solidFill>
                <a:latin typeface="Times New Roman" charset="0"/>
                <a:ea typeface="Times New Roman" charset="0"/>
                <a:cs typeface="Times New Roman" charset="0"/>
              </a:rPr>
              <a:t> 15/6/2021 </a:t>
            </a:r>
            <a:r>
              <a:rPr lang="es-ES" sz="2200" dirty="0" err="1">
                <a:solidFill>
                  <a:schemeClr val="bg2"/>
                </a:solidFill>
                <a:latin typeface="Times New Roman" charset="0"/>
                <a:ea typeface="Times New Roman" charset="0"/>
                <a:cs typeface="Times New Roman" charset="0"/>
              </a:rPr>
              <a:t>của</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tướng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Chính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phê</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duyệt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Chiến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lược</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phát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triển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Chính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điện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tử</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hướng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tới</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Chính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phủ</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số</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giai</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đoạn</a:t>
            </a:r>
            <a:r>
              <a:rPr lang="es-ES" sz="2200" dirty="0">
                <a:solidFill>
                  <a:schemeClr val="bg2"/>
                </a:solidFill>
                <a:latin typeface="Times New Roman" charset="0"/>
                <a:ea typeface="Times New Roman" charset="0"/>
                <a:cs typeface="Times New Roman" charset="0"/>
              </a:rPr>
              <a:t> 2021 - 2025, </a:t>
            </a:r>
            <a:r>
              <a:rPr lang="es-ES" sz="2200" dirty="0" err="1">
                <a:solidFill>
                  <a:schemeClr val="bg2"/>
                </a:solidFill>
                <a:latin typeface="Times New Roman" charset="0"/>
                <a:ea typeface="Times New Roman" charset="0"/>
                <a:cs typeface="Times New Roman" charset="0"/>
              </a:rPr>
              <a:t>định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hướng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đến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năm</a:t>
            </a:r>
            <a:r>
              <a:rPr lang="es-ES" sz="2200" dirty="0">
                <a:solidFill>
                  <a:schemeClr val="bg2"/>
                </a:solidFill>
                <a:latin typeface="Times New Roman" charset="0"/>
                <a:ea typeface="Times New Roman" charset="0"/>
                <a:cs typeface="Times New Roman" charset="0"/>
              </a:rPr>
              <a:t> 2030;</a:t>
            </a:r>
            <a:r>
              <a:rPr lang="vi-VN" sz="2200" dirty="0">
                <a:solidFill>
                  <a:schemeClr val="bg2"/>
                </a:solidFill>
                <a:latin typeface="Times New Roman" charset="0"/>
                <a:ea typeface="Times New Roman" charset="0"/>
                <a:cs typeface="Times New Roman" charset="0"/>
              </a:rPr>
              <a:t> </a:t>
            </a:r>
            <a:r>
              <a:rPr lang="vi-VN" sz="2200" i="1" dirty="0">
                <a:solidFill>
                  <a:schemeClr val="bg2"/>
                </a:solidFill>
                <a:latin typeface="Times New Roman" charset="0"/>
                <a:ea typeface="Times New Roman" charset="0"/>
                <a:cs typeface="Times New Roman" charset="0"/>
              </a:rPr>
              <a:t>“ Mỗi di sản của Việt Nam đều có hiện diện số và hình thành bản di sản số đề người dân, khách du lịch có thể truy cập thuận lợi trên môi trường số</a:t>
            </a:r>
            <a:r>
              <a:rPr lang="en-US" sz="2200" i="1" dirty="0">
                <a:solidFill>
                  <a:schemeClr val="bg2"/>
                </a:solidFill>
                <a:latin typeface="Times New Roman" charset="0"/>
                <a:ea typeface="Times New Roman" charset="0"/>
                <a:cs typeface="Times New Roman" charset="0"/>
              </a:rPr>
              <a:t>”</a:t>
            </a:r>
            <a:r>
              <a:rPr lang="vi-VN" sz="2200" i="1" dirty="0">
                <a:solidFill>
                  <a:schemeClr val="bg2"/>
                </a:solidFill>
                <a:latin typeface="Times New Roman" charset="0"/>
                <a:ea typeface="Times New Roman" charset="0"/>
                <a:cs typeface="Times New Roman" charset="0"/>
              </a:rPr>
              <a:t>.</a:t>
            </a:r>
            <a:endParaRPr lang="en-US" sz="2200" i="1" dirty="0">
              <a:solidFill>
                <a:schemeClr val="bg2"/>
              </a:solidFill>
              <a:latin typeface="Times New Roman" charset="0"/>
              <a:ea typeface="Times New Roman" charset="0"/>
              <a:cs typeface="Times New Roman" charset="0"/>
            </a:endParaRPr>
          </a:p>
          <a:p>
            <a:pPr marL="7938" indent="0" algn="just">
              <a:buFont typeface="Arial" panose="020B0604020202020204" pitchFamily="34" charset="0"/>
              <a:buNone/>
            </a:pPr>
            <a:r>
              <a:rPr lang="en-US" sz="2200" dirty="0">
                <a:solidFill>
                  <a:schemeClr val="bg2"/>
                </a:solidFill>
                <a:latin typeface="Times New Roman" charset="0"/>
                <a:ea typeface="Times New Roman" charset="0"/>
                <a:cs typeface="Times New Roman" charset="0"/>
              </a:rPr>
              <a:t>- </a:t>
            </a:r>
            <a:r>
              <a:rPr lang="vi-VN" sz="2200" dirty="0">
                <a:solidFill>
                  <a:schemeClr val="bg2"/>
                </a:solidFill>
                <a:latin typeface="Times New Roman" charset="0"/>
                <a:ea typeface="Times New Roman" charset="0"/>
                <a:cs typeface="Times New Roman" charset="0"/>
              </a:rPr>
              <a:t>Quyết định số </a:t>
            </a:r>
            <a:r>
              <a:rPr lang="es-ES" sz="2200" dirty="0">
                <a:solidFill>
                  <a:schemeClr val="bg2"/>
                </a:solidFill>
                <a:latin typeface="Times New Roman" charset="0"/>
                <a:ea typeface="Times New Roman" charset="0"/>
                <a:cs typeface="Times New Roman" charset="0"/>
              </a:rPr>
              <a:t>1230</a:t>
            </a:r>
            <a:r>
              <a:rPr lang="vi-VN" sz="2200" dirty="0">
                <a:solidFill>
                  <a:schemeClr val="bg2"/>
                </a:solidFill>
                <a:latin typeface="Times New Roman" charset="0"/>
                <a:ea typeface="Times New Roman" charset="0"/>
                <a:cs typeface="Times New Roman" charset="0"/>
              </a:rPr>
              <a:t>/QĐ-TTg ngày 15/</a:t>
            </a:r>
            <a:r>
              <a:rPr lang="es-ES" sz="2200" dirty="0">
                <a:solidFill>
                  <a:schemeClr val="bg2"/>
                </a:solidFill>
                <a:latin typeface="Times New Roman" charset="0"/>
                <a:ea typeface="Times New Roman" charset="0"/>
                <a:cs typeface="Times New Roman" charset="0"/>
              </a:rPr>
              <a:t>7</a:t>
            </a:r>
            <a:r>
              <a:rPr lang="vi-VN" sz="2200" dirty="0">
                <a:solidFill>
                  <a:schemeClr val="bg2"/>
                </a:solidFill>
                <a:latin typeface="Times New Roman" charset="0"/>
                <a:ea typeface="Times New Roman" charset="0"/>
                <a:cs typeface="Times New Roman" charset="0"/>
              </a:rPr>
              <a:t>/2021 của Thủ tướng Chính phủ phê duyệt </a:t>
            </a:r>
            <a:r>
              <a:rPr lang="es-ES" sz="2200" dirty="0" err="1">
                <a:solidFill>
                  <a:schemeClr val="bg2"/>
                </a:solidFill>
                <a:latin typeface="Times New Roman" charset="0"/>
                <a:ea typeface="Times New Roman" charset="0"/>
                <a:cs typeface="Times New Roman" charset="0"/>
              </a:rPr>
              <a:t>Chương</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trình</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bảo</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tồn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và</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phát</a:t>
            </a:r>
            <a:r>
              <a:rPr lang="es-ES" sz="2200" dirty="0">
                <a:solidFill>
                  <a:schemeClr val="bg2"/>
                </a:solidFill>
                <a:latin typeface="Times New Roman" charset="0"/>
                <a:ea typeface="Times New Roman" charset="0"/>
                <a:cs typeface="Times New Roman" charset="0"/>
              </a:rPr>
              <a:t> huy </a:t>
            </a:r>
            <a:r>
              <a:rPr lang="es-ES" sz="2200" dirty="0" err="1">
                <a:solidFill>
                  <a:schemeClr val="bg2"/>
                </a:solidFill>
                <a:latin typeface="Times New Roman" charset="0"/>
                <a:ea typeface="Times New Roman" charset="0"/>
                <a:cs typeface="Times New Roman" charset="0"/>
              </a:rPr>
              <a:t>bền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vững</a:t>
            </a:r>
            <a:r>
              <a:rPr lang="es-ES" sz="2200" dirty="0">
                <a:solidFill>
                  <a:schemeClr val="bg2"/>
                </a:solidFill>
                <a:latin typeface="Times New Roman" charset="0"/>
                <a:ea typeface="Times New Roman" charset="0"/>
                <a:cs typeface="Times New Roman" charset="0"/>
              </a:rPr>
              <a:t> di </a:t>
            </a:r>
            <a:r>
              <a:rPr lang="es-ES" sz="2200" dirty="0" err="1">
                <a:solidFill>
                  <a:schemeClr val="bg2"/>
                </a:solidFill>
                <a:latin typeface="Times New Roman" charset="0"/>
                <a:ea typeface="Times New Roman" charset="0"/>
                <a:cs typeface="Times New Roman" charset="0"/>
              </a:rPr>
              <a:t>sản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văn</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hóa</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Việt</a:t>
            </a:r>
            <a:r>
              <a:rPr lang="es-ES" sz="2200" dirty="0">
                <a:solidFill>
                  <a:schemeClr val="bg2"/>
                </a:solidFill>
                <a:latin typeface="Times New Roman" charset="0"/>
                <a:ea typeface="Times New Roman" charset="0"/>
                <a:cs typeface="Times New Roman" charset="0"/>
              </a:rPr>
              <a:t> </a:t>
            </a:r>
            <a:r>
              <a:rPr lang="es-ES" sz="2200" dirty="0" err="1">
                <a:solidFill>
                  <a:schemeClr val="bg2"/>
                </a:solidFill>
                <a:latin typeface="Times New Roman" charset="0"/>
                <a:ea typeface="Times New Roman" charset="0"/>
                <a:cs typeface="Times New Roman" charset="0"/>
              </a:rPr>
              <a:t>Nam</a:t>
            </a:r>
            <a:r>
              <a:rPr lang="es-ES" sz="2200" dirty="0">
                <a:solidFill>
                  <a:schemeClr val="bg2"/>
                </a:solidFill>
                <a:latin typeface="Times New Roman" charset="0"/>
                <a:ea typeface="Times New Roman" charset="0"/>
                <a:cs typeface="Times New Roman" charset="0"/>
              </a:rPr>
              <a:t> </a:t>
            </a:r>
            <a:r>
              <a:rPr lang="vi-VN" sz="2200" dirty="0">
                <a:solidFill>
                  <a:schemeClr val="bg2"/>
                </a:solidFill>
                <a:latin typeface="Times New Roman" charset="0"/>
                <a:ea typeface="Times New Roman" charset="0"/>
                <a:cs typeface="Times New Roman" charset="0"/>
              </a:rPr>
              <a:t>giai đoạn 2021 - 20</a:t>
            </a:r>
            <a:r>
              <a:rPr lang="en-US" sz="2200" dirty="0">
                <a:solidFill>
                  <a:schemeClr val="bg2"/>
                </a:solidFill>
                <a:latin typeface="Times New Roman" charset="0"/>
                <a:ea typeface="Times New Roman" charset="0"/>
                <a:cs typeface="Times New Roman" charset="0"/>
              </a:rPr>
              <a:t>25</a:t>
            </a:r>
            <a:r>
              <a:rPr lang="vi-VN" sz="2200" dirty="0">
                <a:solidFill>
                  <a:schemeClr val="bg2"/>
                </a:solidFill>
                <a:latin typeface="Times New Roman" charset="0"/>
                <a:ea typeface="Times New Roman" charset="0"/>
                <a:cs typeface="Times New Roman" charset="0"/>
              </a:rPr>
              <a:t>;</a:t>
            </a:r>
            <a:endParaRPr lang="en-US" sz="2200" dirty="0">
              <a:solidFill>
                <a:schemeClr val="bg2"/>
              </a:solidFill>
              <a:latin typeface="Times New Roman" charset="0"/>
              <a:ea typeface="Times New Roman" charset="0"/>
              <a:cs typeface="Times New Roman" charset="0"/>
            </a:endParaRPr>
          </a:p>
          <a:p>
            <a:pPr marL="7938" indent="0" algn="just">
              <a:buFont typeface="Arial" panose="020B0604020202020204" pitchFamily="34" charset="0"/>
              <a:buNone/>
            </a:pPr>
            <a:r>
              <a:rPr lang="es-ES" sz="2200" dirty="0">
                <a:solidFill>
                  <a:schemeClr val="bg2"/>
                </a:solidFill>
                <a:latin typeface="Times New Roman" charset="0"/>
                <a:ea typeface="Times New Roman" charset="0"/>
                <a:cs typeface="Times New Roman" charset="0"/>
              </a:rPr>
              <a:t> </a:t>
            </a:r>
            <a:r>
              <a:rPr lang="vi-VN" sz="2200" dirty="0">
                <a:solidFill>
                  <a:schemeClr val="bg2"/>
                </a:solidFill>
                <a:latin typeface="Times New Roman" charset="0"/>
                <a:ea typeface="Times New Roman" charset="0"/>
                <a:cs typeface="Times New Roman" charset="0"/>
              </a:rPr>
              <a:t>- Quyết định số </a:t>
            </a:r>
            <a:r>
              <a:rPr lang="es-ES" sz="2200" dirty="0">
                <a:solidFill>
                  <a:schemeClr val="bg2"/>
                </a:solidFill>
                <a:latin typeface="Times New Roman" charset="0"/>
                <a:ea typeface="Times New Roman" charset="0"/>
                <a:cs typeface="Times New Roman" charset="0"/>
              </a:rPr>
              <a:t>2026</a:t>
            </a:r>
            <a:r>
              <a:rPr lang="vi-VN" sz="2200" dirty="0">
                <a:solidFill>
                  <a:schemeClr val="bg2"/>
                </a:solidFill>
                <a:latin typeface="Times New Roman" charset="0"/>
                <a:ea typeface="Times New Roman" charset="0"/>
                <a:cs typeface="Times New Roman" charset="0"/>
              </a:rPr>
              <a:t>/QĐ-TTg ngày </a:t>
            </a:r>
            <a:r>
              <a:rPr lang="es-ES" sz="2200" dirty="0">
                <a:solidFill>
                  <a:schemeClr val="bg2"/>
                </a:solidFill>
                <a:latin typeface="Times New Roman" charset="0"/>
                <a:ea typeface="Times New Roman" charset="0"/>
                <a:cs typeface="Times New Roman" charset="0"/>
              </a:rPr>
              <a:t>02</a:t>
            </a:r>
            <a:r>
              <a:rPr lang="vi-VN" sz="2200" dirty="0">
                <a:solidFill>
                  <a:schemeClr val="bg2"/>
                </a:solidFill>
                <a:latin typeface="Times New Roman" charset="0"/>
                <a:ea typeface="Times New Roman" charset="0"/>
                <a:cs typeface="Times New Roman" charset="0"/>
              </a:rPr>
              <a:t>/</a:t>
            </a:r>
            <a:r>
              <a:rPr lang="es-ES" sz="2200" dirty="0">
                <a:solidFill>
                  <a:schemeClr val="bg2"/>
                </a:solidFill>
                <a:latin typeface="Times New Roman" charset="0"/>
                <a:ea typeface="Times New Roman" charset="0"/>
                <a:cs typeface="Times New Roman" charset="0"/>
              </a:rPr>
              <a:t>12</a:t>
            </a:r>
            <a:r>
              <a:rPr lang="vi-VN" sz="2200" dirty="0">
                <a:solidFill>
                  <a:schemeClr val="bg2"/>
                </a:solidFill>
                <a:latin typeface="Times New Roman" charset="0"/>
                <a:ea typeface="Times New Roman" charset="0"/>
                <a:cs typeface="Times New Roman" charset="0"/>
              </a:rPr>
              <a:t>/2021 của Thủ tướng Chính phủ về việc phê duyệt Chương trình số hoá di sản văn hoá Việt Nam giai đoạn 2021-2030</a:t>
            </a:r>
            <a:r>
              <a:rPr lang="en-US" sz="2200" dirty="0">
                <a:solidFill>
                  <a:schemeClr val="bg2"/>
                </a:solidFill>
                <a:latin typeface="Times New Roman" charset="0"/>
                <a:ea typeface="Times New Roman" charset="0"/>
                <a:cs typeface="Times New Roman" charset="0"/>
              </a:rPr>
              <a:t>.</a:t>
            </a:r>
          </a:p>
          <a:p>
            <a:pPr marL="7938" indent="0" algn="just">
              <a:buFont typeface="Arial" panose="020B0604020202020204" pitchFamily="34" charset="0"/>
              <a:buNone/>
            </a:pP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Quyết</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định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3611/QĐ-BVHTTDL </a:t>
            </a:r>
            <a:r>
              <a:rPr lang="en-US" sz="2200" dirty="0" err="1">
                <a:solidFill>
                  <a:schemeClr val="bg2"/>
                </a:solidFill>
                <a:latin typeface="Times New Roman" charset="0"/>
                <a:ea typeface="Times New Roman" charset="0"/>
                <a:cs typeface="Times New Roman" charset="0"/>
              </a:rPr>
              <a:t>ngày</a:t>
            </a:r>
            <a:r>
              <a:rPr lang="en-US" sz="2200" dirty="0">
                <a:solidFill>
                  <a:schemeClr val="bg2"/>
                </a:solidFill>
                <a:latin typeface="Times New Roman" charset="0"/>
                <a:ea typeface="Times New Roman" charset="0"/>
                <a:cs typeface="Times New Roman" charset="0"/>
              </a:rPr>
              <a:t> 31 </a:t>
            </a:r>
            <a:r>
              <a:rPr lang="en-US" sz="2200" dirty="0" err="1">
                <a:solidFill>
                  <a:schemeClr val="bg2"/>
                </a:solidFill>
                <a:latin typeface="Times New Roman" charset="0"/>
                <a:ea typeface="Times New Roman" charset="0"/>
                <a:cs typeface="Times New Roman" charset="0"/>
              </a:rPr>
              <a:t>tháng</a:t>
            </a:r>
            <a:r>
              <a:rPr lang="en-US" sz="2200" dirty="0">
                <a:solidFill>
                  <a:schemeClr val="bg2"/>
                </a:solidFill>
                <a:latin typeface="Times New Roman" charset="0"/>
                <a:ea typeface="Times New Roman" charset="0"/>
                <a:cs typeface="Times New Roman" charset="0"/>
              </a:rPr>
              <a:t> 12 </a:t>
            </a:r>
            <a:r>
              <a:rPr lang="en-US" sz="2200" dirty="0" err="1">
                <a:solidFill>
                  <a:schemeClr val="bg2"/>
                </a:solidFill>
                <a:latin typeface="Times New Roman" charset="0"/>
                <a:ea typeface="Times New Roman" charset="0"/>
                <a:cs typeface="Times New Roman" charset="0"/>
              </a:rPr>
              <a:t>năm</a:t>
            </a:r>
            <a:r>
              <a:rPr lang="en-US" sz="2200" dirty="0">
                <a:solidFill>
                  <a:schemeClr val="bg2"/>
                </a:solidFill>
                <a:latin typeface="Times New Roman" charset="0"/>
                <a:ea typeface="Times New Roman" charset="0"/>
                <a:cs typeface="Times New Roman" charset="0"/>
              </a:rPr>
              <a:t> 2021 </a:t>
            </a:r>
            <a:r>
              <a:rPr lang="en-US" sz="2200" dirty="0" err="1">
                <a:solidFill>
                  <a:schemeClr val="bg2"/>
                </a:solidFill>
                <a:latin typeface="Times New Roman" charset="0"/>
                <a:ea typeface="Times New Roman" charset="0"/>
                <a:cs typeface="Times New Roman" charset="0"/>
              </a:rPr>
              <a:t>của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Bộ</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trưởng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Bộ</a:t>
            </a:r>
            <a:r>
              <a:rPr lang="en-US" sz="2200" dirty="0">
                <a:solidFill>
                  <a:schemeClr val="bg2"/>
                </a:solidFill>
                <a:latin typeface="Times New Roman" charset="0"/>
                <a:ea typeface="Times New Roman" charset="0"/>
                <a:cs typeface="Times New Roman" charset="0"/>
              </a:rPr>
              <a:t> Văn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Thể</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thao</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và</a:t>
            </a:r>
            <a:r>
              <a:rPr lang="en-US" sz="2200" dirty="0">
                <a:solidFill>
                  <a:schemeClr val="bg2"/>
                </a:solidFill>
                <a:latin typeface="Times New Roman" charset="0"/>
                <a:ea typeface="Times New Roman" charset="0"/>
                <a:cs typeface="Times New Roman" charset="0"/>
              </a:rPr>
              <a:t> Du </a:t>
            </a:r>
            <a:r>
              <a:rPr lang="en-US" sz="2200" dirty="0" err="1">
                <a:solidFill>
                  <a:schemeClr val="bg2"/>
                </a:solidFill>
                <a:latin typeface="Times New Roman" charset="0"/>
                <a:ea typeface="Times New Roman" charset="0"/>
                <a:cs typeface="Times New Roman" charset="0"/>
              </a:rPr>
              <a:t>lịch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về</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việc</a:t>
            </a:r>
            <a:r>
              <a:rPr lang="en-US" sz="2200" dirty="0">
                <a:solidFill>
                  <a:schemeClr val="bg2"/>
                </a:solidFill>
                <a:latin typeface="Times New Roman" charset="0"/>
                <a:ea typeface="Times New Roman" charset="0"/>
                <a:cs typeface="Times New Roman" charset="0"/>
              </a:rPr>
              <a:t> ban </a:t>
            </a:r>
            <a:r>
              <a:rPr lang="en-US" sz="2200" dirty="0" err="1">
                <a:solidFill>
                  <a:schemeClr val="bg2"/>
                </a:solidFill>
                <a:latin typeface="Times New Roman" charset="0"/>
                <a:ea typeface="Times New Roman" charset="0"/>
                <a:cs typeface="Times New Roman" charset="0"/>
              </a:rPr>
              <a:t>hành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Chương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trình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Chuyển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đổi</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số</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của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Bộ</a:t>
            </a:r>
            <a:r>
              <a:rPr lang="en-US" sz="2200" dirty="0">
                <a:solidFill>
                  <a:schemeClr val="bg2"/>
                </a:solidFill>
                <a:latin typeface="Times New Roman" charset="0"/>
                <a:ea typeface="Times New Roman" charset="0"/>
                <a:cs typeface="Times New Roman" charset="0"/>
              </a:rPr>
              <a:t> Văn </a:t>
            </a:r>
            <a:r>
              <a:rPr lang="en-US" sz="2200" dirty="0" err="1">
                <a:solidFill>
                  <a:schemeClr val="bg2"/>
                </a:solidFill>
                <a:latin typeface="Times New Roman" charset="0"/>
                <a:ea typeface="Times New Roman" charset="0"/>
                <a:cs typeface="Times New Roman" charset="0"/>
              </a:rPr>
              <a:t>hóa</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Thể</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thao</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và</a:t>
            </a:r>
            <a:r>
              <a:rPr lang="en-US" sz="2200" dirty="0">
                <a:solidFill>
                  <a:schemeClr val="bg2"/>
                </a:solidFill>
                <a:latin typeface="Times New Roman" charset="0"/>
                <a:ea typeface="Times New Roman" charset="0"/>
                <a:cs typeface="Times New Roman" charset="0"/>
              </a:rPr>
              <a:t> Du </a:t>
            </a:r>
            <a:r>
              <a:rPr lang="en-US" sz="2200" dirty="0" err="1">
                <a:solidFill>
                  <a:schemeClr val="bg2"/>
                </a:solidFill>
                <a:latin typeface="Times New Roman" charset="0"/>
                <a:ea typeface="Times New Roman" charset="0"/>
                <a:cs typeface="Times New Roman" charset="0"/>
              </a:rPr>
              <a:t>lịch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đến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năm</a:t>
            </a:r>
            <a:r>
              <a:rPr lang="en-US" sz="2200" dirty="0">
                <a:solidFill>
                  <a:schemeClr val="bg2"/>
                </a:solidFill>
                <a:latin typeface="Times New Roman" charset="0"/>
                <a:ea typeface="Times New Roman" charset="0"/>
                <a:cs typeface="Times New Roman" charset="0"/>
              </a:rPr>
              <a:t> 2025, </a:t>
            </a:r>
            <a:r>
              <a:rPr lang="en-US" sz="2200" dirty="0" err="1">
                <a:solidFill>
                  <a:schemeClr val="bg2"/>
                </a:solidFill>
                <a:latin typeface="Times New Roman" charset="0"/>
                <a:ea typeface="Times New Roman" charset="0"/>
                <a:cs typeface="Times New Roman" charset="0"/>
              </a:rPr>
              <a:t>định</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hướng</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đến</a:t>
            </a:r>
            <a:r>
              <a:rPr lang="en-US" sz="2200" dirty="0">
                <a:solidFill>
                  <a:schemeClr val="bg2"/>
                </a:solidFill>
                <a:latin typeface="Times New Roman" charset="0"/>
                <a:ea typeface="Times New Roman" charset="0"/>
                <a:cs typeface="Times New Roman" charset="0"/>
              </a:rPr>
              <a:t> </a:t>
            </a:r>
            <a:r>
              <a:rPr lang="en-US" sz="2200" dirty="0" err="1">
                <a:solidFill>
                  <a:schemeClr val="bg2"/>
                </a:solidFill>
                <a:latin typeface="Times New Roman" charset="0"/>
                <a:ea typeface="Times New Roman" charset="0"/>
                <a:cs typeface="Times New Roman" charset="0"/>
              </a:rPr>
              <a:t>năm</a:t>
            </a:r>
            <a:r>
              <a:rPr lang="en-US" sz="2200" dirty="0">
                <a:solidFill>
                  <a:schemeClr val="bg2"/>
                </a:solidFill>
                <a:latin typeface="Times New Roman" charset="0"/>
                <a:ea typeface="Times New Roman" charset="0"/>
                <a:cs typeface="Times New Roman" charset="0"/>
              </a:rPr>
              <a:t> 2030.</a:t>
            </a:r>
          </a:p>
        </p:txBody>
      </p:sp>
    </p:spTree>
    <p:extLst>
      <p:ext uri="{BB962C8B-B14F-4D97-AF65-F5344CB8AC3E}">
        <p14:creationId xmlns:p14="http://schemas.microsoft.com/office/powerpoint/2010/main" val="10035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B146E301-50CB-3B26-D237-B7A574949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5" y="-39767"/>
            <a:ext cx="12301545" cy="6935867"/>
          </a:xfrm>
          <a:prstGeom prst="rect">
            <a:avLst/>
          </a:prstGeom>
        </p:spPr>
      </p:pic>
      <p:sp>
        <p:nvSpPr>
          <p:cNvPr id="4" name="Google Shape;280;p50">
            <a:extLst>
              <a:ext uri="{FF2B5EF4-FFF2-40B4-BE49-F238E27FC236}">
                <a16:creationId xmlns:a16="http://schemas.microsoft.com/office/drawing/2014/main" id="{808341DC-4893-00D1-148F-24217ADEFEB3}"/>
              </a:ext>
            </a:extLst>
          </p:cNvPr>
          <p:cNvSpPr txBox="1">
            <a:spLocks/>
          </p:cNvSpPr>
          <p:nvPr/>
        </p:nvSpPr>
        <p:spPr>
          <a:xfrm>
            <a:off x="1784877" y="279407"/>
            <a:ext cx="9114883" cy="972402"/>
          </a:xfrm>
          <a:prstGeom prst="rect">
            <a:avLst/>
          </a:prstGeom>
        </p:spPr>
        <p:txBody>
          <a:bodyPr spcFirstLastPara="1" wrap="square" lIns="91425" tIns="91425" rIns="91425" bIns="91425"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highlight>
                  <a:srgbClr val="000000"/>
                </a:highlight>
                <a:latin typeface="Times New Roman" charset="0"/>
                <a:ea typeface="Times New Roman" charset="0"/>
                <a:cs typeface="Times New Roman" charset="0"/>
              </a:rPr>
              <a:t>T</a:t>
            </a:r>
            <a:r>
              <a:rPr lang="vi-VN" sz="2000" b="1" dirty="0">
                <a:solidFill>
                  <a:schemeClr val="bg1"/>
                </a:solidFill>
                <a:highlight>
                  <a:srgbClr val="000000"/>
                </a:highlight>
                <a:latin typeface="Times New Roman" charset="0"/>
                <a:ea typeface="Times New Roman" charset="0"/>
                <a:cs typeface="Times New Roman" charset="0"/>
              </a:rPr>
              <a:t>ừ năm 2004 đến nay, Cục Di sản văn hóa </a:t>
            </a:r>
            <a:r>
              <a:rPr lang="en-US" sz="2000" b="1" dirty="0" err="1">
                <a:solidFill>
                  <a:schemeClr val="bg1"/>
                </a:solidFill>
                <a:highlight>
                  <a:srgbClr val="000000"/>
                </a:highlight>
                <a:latin typeface="Times New Roman" charset="0"/>
                <a:ea typeface="Times New Roman" charset="0"/>
                <a:cs typeface="Times New Roman" charset="0"/>
              </a:rPr>
              <a:t>đã</a:t>
            </a:r>
            <a:r>
              <a:rPr lang="en-US" sz="2000" b="1" dirty="0">
                <a:solidFill>
                  <a:schemeClr val="bg1"/>
                </a:solidFill>
                <a:highlight>
                  <a:srgbClr val="000000"/>
                </a:highlight>
                <a:latin typeface="Times New Roman" charset="0"/>
                <a:ea typeface="Times New Roman" charset="0"/>
                <a:cs typeface="Times New Roman" charset="0"/>
              </a:rPr>
              <a:t> </a:t>
            </a:r>
            <a:r>
              <a:rPr lang="vi-VN" sz="2000" b="1" dirty="0">
                <a:solidFill>
                  <a:schemeClr val="bg1"/>
                </a:solidFill>
                <a:highlight>
                  <a:srgbClr val="000000"/>
                </a:highlight>
                <a:latin typeface="Times New Roman" charset="0"/>
                <a:ea typeface="Times New Roman" charset="0"/>
                <a:cs typeface="Times New Roman" charset="0"/>
              </a:rPr>
              <a:t>xây dựng</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nâng</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cấp</a:t>
            </a:r>
            <a:r>
              <a:rPr lang="vi-VN" sz="2000" b="1" dirty="0">
                <a:solidFill>
                  <a:schemeClr val="bg1"/>
                </a:solidFill>
                <a:highlight>
                  <a:srgbClr val="000000"/>
                </a:highlight>
                <a:latin typeface="Times New Roman" charset="0"/>
                <a:ea typeface="Times New Roman" charset="0"/>
                <a:cs typeface="Times New Roman" charset="0"/>
              </a:rPr>
              <a:t> và đưa vào </a:t>
            </a:r>
            <a:r>
              <a:rPr lang="en-US" sz="2000" b="1" dirty="0" err="1">
                <a:solidFill>
                  <a:schemeClr val="bg1"/>
                </a:solidFill>
                <a:highlight>
                  <a:srgbClr val="000000"/>
                </a:highlight>
                <a:latin typeface="Times New Roman" charset="0"/>
                <a:ea typeface="Times New Roman" charset="0"/>
                <a:cs typeface="Times New Roman" charset="0"/>
              </a:rPr>
              <a:t>sử</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dụng</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thống</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nhất</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như</a:t>
            </a:r>
            <a:r>
              <a:rPr lang="en-US" sz="2000" b="1" dirty="0">
                <a:solidFill>
                  <a:schemeClr val="bg1"/>
                </a:solidFill>
                <a:highlight>
                  <a:srgbClr val="000000"/>
                </a:highlight>
                <a:latin typeface="Times New Roman" charset="0"/>
                <a:ea typeface="Times New Roman" charset="0"/>
                <a:cs typeface="Times New Roman" charset="0"/>
              </a:rPr>
              <a:t> </a:t>
            </a:r>
            <a:r>
              <a:rPr lang="en-US" sz="2000" b="1" dirty="0" err="1">
                <a:solidFill>
                  <a:schemeClr val="bg1"/>
                </a:solidFill>
                <a:highlight>
                  <a:srgbClr val="000000"/>
                </a:highlight>
                <a:latin typeface="Times New Roman" charset="0"/>
                <a:ea typeface="Times New Roman" charset="0"/>
                <a:cs typeface="Times New Roman" charset="0"/>
              </a:rPr>
              <a:t>sau</a:t>
            </a:r>
            <a:r>
              <a:rPr lang="en-US" sz="2000" b="1" dirty="0">
                <a:solidFill>
                  <a:schemeClr val="bg1"/>
                </a:solidFill>
                <a:highlight>
                  <a:srgbClr val="000000"/>
                </a:highlight>
                <a:latin typeface="Times New Roman" charset="0"/>
                <a:ea typeface="Times New Roman" charset="0"/>
                <a:cs typeface="Times New Roman" charset="0"/>
              </a:rPr>
              <a:t>:</a:t>
            </a:r>
          </a:p>
        </p:txBody>
      </p:sp>
      <p:graphicFrame>
        <p:nvGraphicFramePr>
          <p:cNvPr id="8" name="Table 7">
            <a:extLst>
              <a:ext uri="{FF2B5EF4-FFF2-40B4-BE49-F238E27FC236}">
                <a16:creationId xmlns:a16="http://schemas.microsoft.com/office/drawing/2014/main" id="{0020B795-ECE7-649F-162E-BF4D7D6B6819}"/>
              </a:ext>
            </a:extLst>
          </p:cNvPr>
          <p:cNvGraphicFramePr>
            <a:graphicFrameLocks noGrp="1"/>
          </p:cNvGraphicFramePr>
          <p:nvPr>
            <p:extLst>
              <p:ext uri="{D42A27DB-BD31-4B8C-83A1-F6EECF244321}">
                <p14:modId xmlns:p14="http://schemas.microsoft.com/office/powerpoint/2010/main" val="659147222"/>
              </p:ext>
            </p:extLst>
          </p:nvPr>
        </p:nvGraphicFramePr>
        <p:xfrm>
          <a:off x="839971" y="1120009"/>
          <a:ext cx="11004697" cy="5606589"/>
        </p:xfrm>
        <a:graphic>
          <a:graphicData uri="http://schemas.openxmlformats.org/drawingml/2006/table">
            <a:tbl>
              <a:tblPr firstRow="1" firstCol="1" lastRow="1" lastCol="1" bandRow="1" bandCol="1">
                <a:tableStyleId>{2D5ABB26-0587-4C30-8999-92F81FD0307C}</a:tableStyleId>
              </a:tblPr>
              <a:tblGrid>
                <a:gridCol w="3666628">
                  <a:extLst>
                    <a:ext uri="{9D8B030D-6E8A-4147-A177-3AD203B41FA5}">
                      <a16:colId xmlns:a16="http://schemas.microsoft.com/office/drawing/2014/main" val="1486048810"/>
                    </a:ext>
                  </a:extLst>
                </a:gridCol>
                <a:gridCol w="3839958">
                  <a:extLst>
                    <a:ext uri="{9D8B030D-6E8A-4147-A177-3AD203B41FA5}">
                      <a16:colId xmlns:a16="http://schemas.microsoft.com/office/drawing/2014/main" val="832712310"/>
                    </a:ext>
                  </a:extLst>
                </a:gridCol>
                <a:gridCol w="3498111">
                  <a:extLst>
                    <a:ext uri="{9D8B030D-6E8A-4147-A177-3AD203B41FA5}">
                      <a16:colId xmlns:a16="http://schemas.microsoft.com/office/drawing/2014/main" val="613549182"/>
                    </a:ext>
                  </a:extLst>
                </a:gridCol>
              </a:tblGrid>
              <a:tr h="531710">
                <a:tc>
                  <a:txBody>
                    <a:bodyPr/>
                    <a:lstStyle/>
                    <a:p>
                      <a:pPr marL="0" marR="0" algn="ctr">
                        <a:lnSpc>
                          <a:spcPct val="107000"/>
                        </a:lnSpc>
                        <a:spcBef>
                          <a:spcPts val="0"/>
                        </a:spcBef>
                        <a:spcAft>
                          <a:spcPts val="0"/>
                        </a:spcAft>
                      </a:pPr>
                      <a:r>
                        <a:rPr lang="en-US" sz="1800" b="1" dirty="0" err="1">
                          <a:solidFill>
                            <a:srgbClr val="2782C0"/>
                          </a:solidFill>
                          <a:effectLst/>
                          <a:latin typeface="Times New Roman" panose="02020603050405020304" pitchFamily="18" charset="0"/>
                          <a:cs typeface="Times New Roman" panose="02020603050405020304" pitchFamily="18" charset="0"/>
                        </a:rPr>
                        <a:t>Hệ</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thống</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phần</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mềm</a:t>
                      </a:r>
                      <a:r>
                        <a:rPr lang="en-US" sz="1800" b="1" dirty="0">
                          <a:solidFill>
                            <a:srgbClr val="2782C0"/>
                          </a:solidFill>
                          <a:effectLst/>
                          <a:latin typeface="Times New Roman" panose="02020603050405020304" pitchFamily="18" charset="0"/>
                          <a:cs typeface="Times New Roman" panose="02020603050405020304" pitchFamily="18" charset="0"/>
                        </a:rPr>
                        <a:t> </a:t>
                      </a:r>
                      <a:endParaRPr lang="en-US" sz="1800" b="1" dirty="0">
                        <a:solidFill>
                          <a:srgbClr val="2782C0"/>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err="1">
                          <a:solidFill>
                            <a:srgbClr val="2782C0"/>
                          </a:solidFill>
                          <a:effectLst/>
                          <a:latin typeface="Times New Roman" panose="02020603050405020304" pitchFamily="18" charset="0"/>
                          <a:cs typeface="Times New Roman" panose="02020603050405020304" pitchFamily="18" charset="0"/>
                        </a:rPr>
                        <a:t>Phương</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thức</a:t>
                      </a:r>
                      <a:endParaRPr lang="en-US" sz="1800" b="1" dirty="0">
                        <a:solidFill>
                          <a:srgbClr val="2782C0"/>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err="1">
                          <a:solidFill>
                            <a:srgbClr val="2782C0"/>
                          </a:solidFill>
                          <a:effectLst/>
                          <a:latin typeface="Times New Roman" panose="02020603050405020304" pitchFamily="18" charset="0"/>
                          <a:cs typeface="Times New Roman" panose="02020603050405020304" pitchFamily="18" charset="0"/>
                        </a:rPr>
                        <a:t>Hình</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thức</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khai</a:t>
                      </a:r>
                      <a:r>
                        <a:rPr lang="en-US" sz="1800" b="1" dirty="0">
                          <a:solidFill>
                            <a:srgbClr val="2782C0"/>
                          </a:solidFill>
                          <a:effectLst/>
                          <a:latin typeface="Times New Roman" panose="02020603050405020304" pitchFamily="18" charset="0"/>
                          <a:cs typeface="Times New Roman" panose="02020603050405020304" pitchFamily="18" charset="0"/>
                        </a:rPr>
                        <a:t> </a:t>
                      </a:r>
                      <a:r>
                        <a:rPr lang="en-US" sz="1800" b="1" dirty="0" err="1">
                          <a:solidFill>
                            <a:srgbClr val="2782C0"/>
                          </a:solidFill>
                          <a:effectLst/>
                          <a:latin typeface="Times New Roman" panose="02020603050405020304" pitchFamily="18" charset="0"/>
                          <a:cs typeface="Times New Roman" panose="02020603050405020304" pitchFamily="18" charset="0"/>
                        </a:rPr>
                        <a:t>thác</a:t>
                      </a:r>
                      <a:endParaRPr lang="en-US" sz="1800" b="1" dirty="0">
                        <a:solidFill>
                          <a:srgbClr val="2782C0"/>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1765213"/>
                  </a:ext>
                </a:extLst>
              </a:tr>
              <a:tr h="855677">
                <a:tc>
                  <a:txBody>
                    <a:bodyPr/>
                    <a:lstStyle/>
                    <a:p>
                      <a:pPr marL="0" marR="0" algn="ctr">
                        <a:lnSpc>
                          <a:spcPct val="107000"/>
                        </a:lnSpc>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Trang </a:t>
                      </a:r>
                      <a:r>
                        <a:rPr lang="en-US" sz="1600" dirty="0" err="1">
                          <a:solidFill>
                            <a:schemeClr val="bg1"/>
                          </a:solidFill>
                          <a:effectLst/>
                          <a:latin typeface="Times New Roman" panose="02020603050405020304" pitchFamily="18" charset="0"/>
                          <a:cs typeface="Times New Roman" panose="02020603050405020304" pitchFamily="18" charset="0"/>
                        </a:rPr>
                        <a:t>Thông</a:t>
                      </a:r>
                      <a:r>
                        <a:rPr lang="en-US" sz="1600" dirty="0">
                          <a:solidFill>
                            <a:schemeClr val="bg1"/>
                          </a:solidFill>
                          <a:effectLst/>
                          <a:latin typeface="Times New Roman" panose="02020603050405020304" pitchFamily="18" charset="0"/>
                          <a:cs typeface="Times New Roman" panose="02020603050405020304" pitchFamily="18" charset="0"/>
                        </a:rPr>
                        <a:t> tin </a:t>
                      </a:r>
                      <a:r>
                        <a:rPr lang="en-US" sz="1600" dirty="0" err="1">
                          <a:solidFill>
                            <a:schemeClr val="bg1"/>
                          </a:solidFill>
                          <a:effectLst/>
                          <a:latin typeface="Times New Roman" panose="02020603050405020304" pitchFamily="18" charset="0"/>
                          <a:cs typeface="Times New Roman" panose="02020603050405020304" pitchFamily="18" charset="0"/>
                        </a:rPr>
                        <a:t>điện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tử</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Di </a:t>
                      </a:r>
                      <a:r>
                        <a:rPr lang="en-US" sz="1600" dirty="0" err="1">
                          <a:solidFill>
                            <a:schemeClr val="bg1"/>
                          </a:solidFill>
                          <a:effectLst/>
                          <a:latin typeface="Times New Roman" panose="02020603050405020304" pitchFamily="18" charset="0"/>
                          <a:cs typeface="Times New Roman" panose="02020603050405020304" pitchFamily="18" charset="0"/>
                        </a:rPr>
                        <a:t>sản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văn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hóa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2004 </a:t>
                      </a:r>
                      <a:r>
                        <a:rPr lang="vi-VN" sz="1600" dirty="0">
                          <a:solidFill>
                            <a:schemeClr val="bg1"/>
                          </a:solidFill>
                          <a:effectLst/>
                          <a:latin typeface="Times New Roman" panose="02020603050405020304" pitchFamily="18" charset="0"/>
                          <a:cs typeface="Times New Roman" panose="02020603050405020304" pitchFamily="18" charset="0"/>
                        </a:rPr>
                        <a:t>và nâng cấp năm</a:t>
                      </a:r>
                      <a:r>
                        <a:rPr lang="en-US" sz="1600" dirty="0">
                          <a:solidFill>
                            <a:schemeClr val="bg1"/>
                          </a:solidFill>
                          <a:effectLst/>
                          <a:latin typeface="Times New Roman" panose="02020603050405020304" pitchFamily="18" charset="0"/>
                          <a:cs typeface="Times New Roman" panose="02020603050405020304" pitchFamily="18" charset="0"/>
                        </a:rPr>
                        <a:t> 2019                                                                                                                                                                                                                                                                                                                                                                                                                                                                                                                                                                                                                                                                                                                                                                                                                                                                                                                                                                                                                                                                                                                                                                                                                                                                                                                                                                                                                                                                                                                                                                                                                                                                                                                                                                                                                                                                                                                                                                                                                                                                                                                   </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Cổng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mở</a:t>
                      </a: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http://dsvh.gov.vn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Khai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thác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trực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tuyến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7244955"/>
                  </a:ext>
                </a:extLst>
              </a:tr>
              <a:tr h="590489">
                <a:tc>
                  <a:txBody>
                    <a:bodyPr/>
                    <a:lstStyle/>
                    <a:p>
                      <a:pPr marL="0" marR="0" algn="ctr">
                        <a:lnSpc>
                          <a:spcPct val="107000"/>
                        </a:lnSpc>
                        <a:spcBef>
                          <a:spcPts val="0"/>
                        </a:spcBef>
                        <a:spcAft>
                          <a:spcPts val="0"/>
                        </a:spcAft>
                      </a:pP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Phần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mềm</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lý</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thư</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viện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2012  </a:t>
                      </a:r>
                      <a:r>
                        <a:rPr lang="vi-VN" sz="1600" dirty="0">
                          <a:solidFill>
                            <a:schemeClr val="bg1"/>
                          </a:solidFill>
                          <a:effectLst/>
                          <a:latin typeface="Times New Roman" panose="02020603050405020304" pitchFamily="18" charset="0"/>
                          <a:cs typeface="Times New Roman" panose="02020603050405020304" pitchFamily="18" charset="0"/>
                        </a:rPr>
                        <a:t>và nâng cấp năm</a:t>
                      </a:r>
                      <a:r>
                        <a:rPr lang="en-US" sz="1600" dirty="0">
                          <a:solidFill>
                            <a:schemeClr val="bg1"/>
                          </a:solidFill>
                          <a:effectLst/>
                          <a:latin typeface="Times New Roman" panose="02020603050405020304" pitchFamily="18" charset="0"/>
                          <a:cs typeface="Times New Roman" panose="02020603050405020304" pitchFamily="18" charset="0"/>
                        </a:rPr>
                        <a:t> 2018</a:t>
                      </a:r>
                    </a:p>
                    <a:p>
                      <a:pPr marL="0" marR="0" algn="ctr">
                        <a:lnSpc>
                          <a:spcPct val="107000"/>
                        </a:lnSpc>
                        <a:spcBef>
                          <a:spcPts val="0"/>
                        </a:spcBef>
                        <a:spcAft>
                          <a:spcPts val="0"/>
                        </a:spcAft>
                      </a:pP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Tra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cứu</a:t>
                      </a:r>
                      <a:r>
                        <a:rPr lang="en-US" sz="1600" dirty="0">
                          <a:solidFill>
                            <a:schemeClr val="bg1"/>
                          </a:solidFill>
                          <a:effectLst/>
                          <a:latin typeface="Times New Roman" panose="02020603050405020304" pitchFamily="18" charset="0"/>
                          <a:cs typeface="Times New Roman" panose="02020603050405020304" pitchFamily="18" charset="0"/>
                        </a:rPr>
                        <a:t> online </a:t>
                      </a:r>
                      <a:r>
                        <a:rPr lang="en-US" sz="1600" dirty="0" err="1">
                          <a:solidFill>
                            <a:schemeClr val="bg1"/>
                          </a:solidFill>
                          <a:effectLst/>
                          <a:latin typeface="Times New Roman" panose="02020603050405020304" pitchFamily="18" charset="0"/>
                          <a:cs typeface="Times New Roman" panose="02020603050405020304" pitchFamily="18" charset="0"/>
                        </a:rPr>
                        <a:t>trên</a:t>
                      </a:r>
                      <a:r>
                        <a:rPr lang="en-US" sz="1600" dirty="0">
                          <a:solidFill>
                            <a:schemeClr val="bg1"/>
                          </a:solidFill>
                          <a:effectLst/>
                          <a:latin typeface="Times New Roman" panose="02020603050405020304" pitchFamily="18" charset="0"/>
                          <a:cs typeface="Times New Roman" panose="02020603050405020304" pitchFamily="18" charset="0"/>
                        </a:rPr>
                        <a:t> website </a:t>
                      </a:r>
                    </a:p>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của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Mượn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đọc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tại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chỗ</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phạm</a:t>
                      </a:r>
                      <a:r>
                        <a:rPr lang="en-US" sz="1600" dirty="0">
                          <a:solidFill>
                            <a:schemeClr val="bg1"/>
                          </a:solidFill>
                          <a:effectLst/>
                          <a:latin typeface="Times New Roman" panose="02020603050405020304" pitchFamily="18" charset="0"/>
                          <a:cs typeface="Times New Roman" panose="02020603050405020304" pitchFamily="18" charset="0"/>
                        </a:rPr>
                        <a:t> vi </a:t>
                      </a:r>
                      <a:r>
                        <a:rPr lang="en-US" sz="1600" dirty="0" err="1">
                          <a:solidFill>
                            <a:schemeClr val="bg1"/>
                          </a:solidFill>
                          <a:effectLst/>
                          <a:latin typeface="Times New Roman" panose="02020603050405020304" pitchFamily="18" charset="0"/>
                          <a:cs typeface="Times New Roman" panose="02020603050405020304" pitchFamily="18" charset="0"/>
                        </a:rPr>
                        <a:t>nội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bộ</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8573174"/>
                  </a:ext>
                </a:extLst>
              </a:tr>
              <a:tr h="880258">
                <a:tc>
                  <a:txBody>
                    <a:bodyPr/>
                    <a:lstStyle/>
                    <a:p>
                      <a:pPr marL="0" marR="0" algn="ctr">
                        <a:lnSpc>
                          <a:spcPct val="107000"/>
                        </a:lnSpc>
                        <a:spcBef>
                          <a:spcPts val="0"/>
                        </a:spcBef>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Hệ</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thống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thông</a:t>
                      </a:r>
                      <a:r>
                        <a:rPr lang="en-US" sz="1600" dirty="0">
                          <a:solidFill>
                            <a:schemeClr val="bg1"/>
                          </a:solidFill>
                          <a:effectLst/>
                          <a:latin typeface="Times New Roman" panose="02020603050405020304" pitchFamily="18" charset="0"/>
                          <a:cs typeface="Times New Roman" panose="02020603050405020304" pitchFamily="18" charset="0"/>
                        </a:rPr>
                        <a:t> tin </a:t>
                      </a:r>
                      <a:r>
                        <a:rPr lang="en-US" sz="1600" dirty="0" err="1">
                          <a:solidFill>
                            <a:schemeClr val="bg1"/>
                          </a:solidFill>
                          <a:effectLst/>
                          <a:latin typeface="Times New Roman" panose="02020603050405020304" pitchFamily="18" charset="0"/>
                          <a:cs typeface="Times New Roman" panose="02020603050405020304" pitchFamily="18" charset="0"/>
                        </a:rPr>
                        <a:t>quản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lý</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hiện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vật</a:t>
                      </a:r>
                      <a:r>
                        <a:rPr lang="vi-VN" sz="1600" dirty="0">
                          <a:solidFill>
                            <a:schemeClr val="bg1"/>
                          </a:solidFill>
                          <a:effectLst/>
                          <a:latin typeface="Times New Roman" panose="02020603050405020304" pitchFamily="18" charset="0"/>
                          <a:cs typeface="Times New Roman" panose="02020603050405020304" pitchFamily="18" charset="0"/>
                        </a:rPr>
                        <a:t> xây dựng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2004 </a:t>
                      </a:r>
                      <a:r>
                        <a:rPr lang="vi-VN" sz="1600" dirty="0">
                          <a:solidFill>
                            <a:schemeClr val="bg1"/>
                          </a:solidFill>
                          <a:effectLst/>
                          <a:latin typeface="Times New Roman" panose="02020603050405020304" pitchFamily="18" charset="0"/>
                          <a:cs typeface="Times New Roman" panose="02020603050405020304" pitchFamily="18" charset="0"/>
                        </a:rPr>
                        <a:t>và nâng cấp năm</a:t>
                      </a:r>
                      <a:r>
                        <a:rPr lang="en-US" sz="1600" dirty="0">
                          <a:solidFill>
                            <a:schemeClr val="bg1"/>
                          </a:solidFill>
                          <a:effectLst/>
                          <a:latin typeface="Times New Roman" panose="02020603050405020304" pitchFamily="18" charset="0"/>
                          <a:cs typeface="Times New Roman" panose="02020603050405020304" pitchFamily="18" charset="0"/>
                        </a:rPr>
                        <a:t> 202</a:t>
                      </a:r>
                      <a:r>
                        <a:rPr lang="vi-VN" sz="1600" dirty="0">
                          <a:solidFill>
                            <a:schemeClr val="bg1"/>
                          </a:solidFill>
                          <a:effectLst/>
                          <a:latin typeface="Times New Roman" panose="02020603050405020304" pitchFamily="18" charset="0"/>
                          <a:cs typeface="Times New Roman" panose="02020603050405020304" pitchFamily="18" charset="0"/>
                        </a:rPr>
                        <a:t>1</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1600" dirty="0" err="1">
                          <a:solidFill>
                            <a:schemeClr val="bg1"/>
                          </a:solidFill>
                          <a:effectLst/>
                          <a:latin typeface="Times New Roman" panose="02020603050405020304" pitchFamily="18" charset="0"/>
                          <a:cs typeface="Times New Roman" panose="02020603050405020304" pitchFamily="18" charset="0"/>
                        </a:rPr>
                        <a:t>Tra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cứu</a:t>
                      </a:r>
                      <a:r>
                        <a:rPr lang="en-US" sz="1600" dirty="0">
                          <a:solidFill>
                            <a:schemeClr val="bg1"/>
                          </a:solidFill>
                          <a:effectLst/>
                          <a:latin typeface="Times New Roman" panose="02020603050405020304" pitchFamily="18" charset="0"/>
                          <a:cs typeface="Times New Roman" panose="02020603050405020304" pitchFamily="18" charset="0"/>
                        </a:rPr>
                        <a:t> online </a:t>
                      </a:r>
                      <a:r>
                        <a:rPr lang="en-US" sz="1600" dirty="0" err="1">
                          <a:solidFill>
                            <a:schemeClr val="bg1"/>
                          </a:solidFill>
                          <a:effectLst/>
                          <a:latin typeface="Times New Roman" panose="02020603050405020304" pitchFamily="18" charset="0"/>
                          <a:cs typeface="Times New Roman" panose="02020603050405020304" pitchFamily="18" charset="0"/>
                        </a:rPr>
                        <a:t>trên</a:t>
                      </a:r>
                      <a:r>
                        <a:rPr lang="en-US" sz="1600" dirty="0">
                          <a:solidFill>
                            <a:schemeClr val="bg1"/>
                          </a:solidFill>
                          <a:effectLst/>
                          <a:latin typeface="Times New Roman" panose="02020603050405020304" pitchFamily="18" charset="0"/>
                          <a:cs typeface="Times New Roman" panose="02020603050405020304" pitchFamily="18" charset="0"/>
                        </a:rPr>
                        <a:t> website </a:t>
                      </a:r>
                      <a:r>
                        <a:rPr lang="en-US" sz="1600" dirty="0" err="1">
                          <a:solidFill>
                            <a:schemeClr val="bg1"/>
                          </a:solidFill>
                          <a:effectLst/>
                          <a:latin typeface="Times New Roman" panose="02020603050405020304" pitchFamily="18" charset="0"/>
                          <a:cs typeface="Times New Roman" panose="02020603050405020304" pitchFamily="18" charset="0"/>
                        </a:rPr>
                        <a:t>của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cập</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nhật</a:t>
                      </a:r>
                      <a:r>
                        <a:rPr lang="en-US" sz="1600" dirty="0">
                          <a:solidFill>
                            <a:schemeClr val="bg1"/>
                          </a:solidFill>
                          <a:effectLst/>
                          <a:latin typeface="Times New Roman" panose="02020603050405020304" pitchFamily="18" charset="0"/>
                          <a:cs typeface="Times New Roman" panose="02020603050405020304" pitchFamily="18" charset="0"/>
                        </a:rPr>
                        <a:t> CSDL </a:t>
                      </a:r>
                      <a:r>
                        <a:rPr lang="en-US" sz="1600" dirty="0" err="1">
                          <a:solidFill>
                            <a:schemeClr val="bg1"/>
                          </a:solidFill>
                          <a:effectLst/>
                          <a:latin typeface="Times New Roman" panose="02020603050405020304" pitchFamily="18" charset="0"/>
                          <a:cs typeface="Times New Roman" panose="02020603050405020304" pitchFamily="18" charset="0"/>
                        </a:rPr>
                        <a:t>toàn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quốc</a:t>
                      </a: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Khai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thác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trực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tuyến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theo</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phân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quyền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0170999"/>
                  </a:ext>
                </a:extLst>
              </a:tr>
              <a:tr h="890494">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Hệ</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thống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thông</a:t>
                      </a:r>
                      <a:r>
                        <a:rPr lang="en-US" sz="1600" dirty="0">
                          <a:solidFill>
                            <a:schemeClr val="bg1"/>
                          </a:solidFill>
                          <a:effectLst/>
                          <a:latin typeface="Times New Roman" panose="02020603050405020304" pitchFamily="18" charset="0"/>
                          <a:cs typeface="Times New Roman" panose="02020603050405020304" pitchFamily="18" charset="0"/>
                        </a:rPr>
                        <a:t> tin  </a:t>
                      </a:r>
                      <a:r>
                        <a:rPr lang="en-US" sz="1600" dirty="0" err="1">
                          <a:solidFill>
                            <a:schemeClr val="bg1"/>
                          </a:solidFill>
                          <a:effectLst/>
                          <a:latin typeface="Times New Roman" panose="02020603050405020304" pitchFamily="18" charset="0"/>
                          <a:cs typeface="Times New Roman" panose="02020603050405020304" pitchFamily="18" charset="0"/>
                        </a:rPr>
                        <a:t>quản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lý</a:t>
                      </a:r>
                      <a:r>
                        <a:rPr lang="en-US" sz="1600" dirty="0">
                          <a:solidFill>
                            <a:schemeClr val="bg1"/>
                          </a:solidFill>
                          <a:effectLst/>
                          <a:latin typeface="Times New Roman" panose="02020603050405020304" pitchFamily="18" charset="0"/>
                          <a:cs typeface="Times New Roman" panose="02020603050405020304" pitchFamily="18" charset="0"/>
                        </a:rPr>
                        <a:t> di </a:t>
                      </a:r>
                      <a:r>
                        <a:rPr lang="en-US" sz="1600" dirty="0" err="1">
                          <a:solidFill>
                            <a:schemeClr val="bg1"/>
                          </a:solidFill>
                          <a:effectLst/>
                          <a:latin typeface="Times New Roman" panose="02020603050405020304" pitchFamily="18" charset="0"/>
                          <a:cs typeface="Times New Roman" panose="02020603050405020304" pitchFamily="18" charset="0"/>
                        </a:rPr>
                        <a:t>tích</a:t>
                      </a:r>
                      <a:r>
                        <a:rPr lang="en-US" sz="1600" dirty="0">
                          <a:solidFill>
                            <a:schemeClr val="bg1"/>
                          </a:solidFill>
                          <a:effectLst/>
                          <a:latin typeface="Times New Roman" panose="02020603050405020304" pitchFamily="18" charset="0"/>
                          <a:cs typeface="Times New Roman" panose="02020603050405020304" pitchFamily="18" charset="0"/>
                        </a:rPr>
                        <a:t> </a:t>
                      </a:r>
                      <a:r>
                        <a:rPr lang="vi-VN" sz="1600" dirty="0">
                          <a:solidFill>
                            <a:schemeClr val="bg1"/>
                          </a:solidFill>
                          <a:effectLst/>
                          <a:latin typeface="Times New Roman" panose="02020603050405020304" pitchFamily="18" charset="0"/>
                          <a:cs typeface="Times New Roman" panose="02020603050405020304" pitchFamily="18" charset="0"/>
                        </a:rPr>
                        <a:t>xây dựng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2008 </a:t>
                      </a:r>
                      <a:r>
                        <a:rPr lang="vi-VN" sz="1600" dirty="0">
                          <a:solidFill>
                            <a:schemeClr val="bg1"/>
                          </a:solidFill>
                          <a:effectLst/>
                          <a:latin typeface="Times New Roman" panose="02020603050405020304" pitchFamily="18" charset="0"/>
                          <a:cs typeface="Times New Roman" panose="02020603050405020304" pitchFamily="18" charset="0"/>
                        </a:rPr>
                        <a:t>và nâng cấp năm</a:t>
                      </a:r>
                      <a:r>
                        <a:rPr lang="en-US" sz="1600" dirty="0">
                          <a:solidFill>
                            <a:schemeClr val="bg1"/>
                          </a:solidFill>
                          <a:effectLst/>
                          <a:latin typeface="Times New Roman" panose="02020603050405020304" pitchFamily="18" charset="0"/>
                          <a:cs typeface="Times New Roman" panose="02020603050405020304" pitchFamily="18" charset="0"/>
                        </a:rPr>
                        <a:t> 2021</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1600" dirty="0" err="1">
                          <a:solidFill>
                            <a:schemeClr val="bg1"/>
                          </a:solidFill>
                          <a:effectLst/>
                          <a:latin typeface="Times New Roman" panose="02020603050405020304" pitchFamily="18" charset="0"/>
                          <a:cs typeface="Times New Roman" panose="02020603050405020304" pitchFamily="18" charset="0"/>
                        </a:rPr>
                        <a:t>Tra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cứu</a:t>
                      </a:r>
                      <a:r>
                        <a:rPr lang="en-US" sz="1600" dirty="0">
                          <a:solidFill>
                            <a:schemeClr val="bg1"/>
                          </a:solidFill>
                          <a:effectLst/>
                          <a:latin typeface="Times New Roman" panose="02020603050405020304" pitchFamily="18" charset="0"/>
                          <a:cs typeface="Times New Roman" panose="02020603050405020304" pitchFamily="18" charset="0"/>
                        </a:rPr>
                        <a:t> online </a:t>
                      </a:r>
                      <a:r>
                        <a:rPr lang="en-US" sz="1600" dirty="0" err="1">
                          <a:solidFill>
                            <a:schemeClr val="bg1"/>
                          </a:solidFill>
                          <a:effectLst/>
                          <a:latin typeface="Times New Roman" panose="02020603050405020304" pitchFamily="18" charset="0"/>
                          <a:cs typeface="Times New Roman" panose="02020603050405020304" pitchFamily="18" charset="0"/>
                        </a:rPr>
                        <a:t>trên</a:t>
                      </a:r>
                      <a:r>
                        <a:rPr lang="en-US" sz="1600" dirty="0">
                          <a:solidFill>
                            <a:schemeClr val="bg1"/>
                          </a:solidFill>
                          <a:effectLst/>
                          <a:latin typeface="Times New Roman" panose="02020603050405020304" pitchFamily="18" charset="0"/>
                          <a:cs typeface="Times New Roman" panose="02020603050405020304" pitchFamily="18" charset="0"/>
                        </a:rPr>
                        <a:t> website </a:t>
                      </a:r>
                      <a:r>
                        <a:rPr lang="en-US" sz="1600" dirty="0" err="1">
                          <a:solidFill>
                            <a:schemeClr val="bg1"/>
                          </a:solidFill>
                          <a:effectLst/>
                          <a:latin typeface="Times New Roman" panose="02020603050405020304" pitchFamily="18" charset="0"/>
                          <a:cs typeface="Times New Roman" panose="02020603050405020304" pitchFamily="18" charset="0"/>
                        </a:rPr>
                        <a:t>của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cập</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nhật</a:t>
                      </a:r>
                      <a:r>
                        <a:rPr lang="en-US" sz="1600" dirty="0">
                          <a:solidFill>
                            <a:schemeClr val="bg1"/>
                          </a:solidFill>
                          <a:effectLst/>
                          <a:latin typeface="Times New Roman" panose="02020603050405020304" pitchFamily="18" charset="0"/>
                          <a:cs typeface="Times New Roman" panose="02020603050405020304" pitchFamily="18" charset="0"/>
                        </a:rPr>
                        <a:t> CSDL </a:t>
                      </a:r>
                      <a:r>
                        <a:rPr lang="en-US" sz="1600" dirty="0" err="1">
                          <a:solidFill>
                            <a:schemeClr val="bg1"/>
                          </a:solidFill>
                          <a:effectLst/>
                          <a:latin typeface="Times New Roman" panose="02020603050405020304" pitchFamily="18" charset="0"/>
                          <a:cs typeface="Times New Roman" panose="02020603050405020304" pitchFamily="18" charset="0"/>
                        </a:rPr>
                        <a:t>toàn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quốc</a:t>
                      </a: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Khai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thác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trực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tuyến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theo</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phân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quyền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4712131"/>
                  </a:ext>
                </a:extLst>
              </a:tr>
              <a:tr h="757432">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Hệ</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thống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thông</a:t>
                      </a:r>
                      <a:r>
                        <a:rPr lang="en-US" sz="1600" dirty="0">
                          <a:solidFill>
                            <a:schemeClr val="bg1"/>
                          </a:solidFill>
                          <a:effectLst/>
                          <a:latin typeface="Times New Roman" panose="02020603050405020304" pitchFamily="18" charset="0"/>
                          <a:cs typeface="Times New Roman" panose="02020603050405020304" pitchFamily="18" charset="0"/>
                        </a:rPr>
                        <a:t> tin </a:t>
                      </a:r>
                      <a:r>
                        <a:rPr lang="en-US" sz="1600" dirty="0" err="1">
                          <a:solidFill>
                            <a:schemeClr val="bg1"/>
                          </a:solidFill>
                          <a:effectLst/>
                          <a:latin typeface="Times New Roman" panose="02020603050405020304" pitchFamily="18" charset="0"/>
                          <a:cs typeface="Times New Roman" panose="02020603050405020304" pitchFamily="18" charset="0"/>
                        </a:rPr>
                        <a:t>quản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lý</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bảo</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tàng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2014 </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Tra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cứu</a:t>
                      </a:r>
                      <a:r>
                        <a:rPr lang="en-US" sz="1600" dirty="0">
                          <a:solidFill>
                            <a:schemeClr val="bg1"/>
                          </a:solidFill>
                          <a:effectLst/>
                          <a:latin typeface="Times New Roman" panose="02020603050405020304" pitchFamily="18" charset="0"/>
                          <a:cs typeface="Times New Roman" panose="02020603050405020304" pitchFamily="18" charset="0"/>
                        </a:rPr>
                        <a:t> online </a:t>
                      </a:r>
                      <a:r>
                        <a:rPr lang="en-US" sz="1600" dirty="0" err="1">
                          <a:solidFill>
                            <a:schemeClr val="bg1"/>
                          </a:solidFill>
                          <a:effectLst/>
                          <a:latin typeface="Times New Roman" panose="02020603050405020304" pitchFamily="18" charset="0"/>
                          <a:cs typeface="Times New Roman" panose="02020603050405020304" pitchFamily="18" charset="0"/>
                        </a:rPr>
                        <a:t>trên</a:t>
                      </a:r>
                      <a:r>
                        <a:rPr lang="en-US" sz="1600" dirty="0">
                          <a:solidFill>
                            <a:schemeClr val="bg1"/>
                          </a:solidFill>
                          <a:effectLst/>
                          <a:latin typeface="Times New Roman" panose="02020603050405020304" pitchFamily="18" charset="0"/>
                          <a:cs typeface="Times New Roman" panose="02020603050405020304" pitchFamily="18" charset="0"/>
                        </a:rPr>
                        <a:t> website </a:t>
                      </a:r>
                      <a:r>
                        <a:rPr lang="en-US" sz="1600" dirty="0" err="1">
                          <a:solidFill>
                            <a:schemeClr val="bg1"/>
                          </a:solidFill>
                          <a:effectLst/>
                          <a:latin typeface="Times New Roman" panose="02020603050405020304" pitchFamily="18" charset="0"/>
                          <a:cs typeface="Times New Roman" panose="02020603050405020304" pitchFamily="18" charset="0"/>
                        </a:rPr>
                        <a:t>của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cập</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nhật</a:t>
                      </a:r>
                      <a:r>
                        <a:rPr lang="en-US" sz="1600" dirty="0">
                          <a:solidFill>
                            <a:schemeClr val="bg1"/>
                          </a:solidFill>
                          <a:effectLst/>
                          <a:latin typeface="Times New Roman" panose="02020603050405020304" pitchFamily="18" charset="0"/>
                          <a:cs typeface="Times New Roman" panose="02020603050405020304" pitchFamily="18" charset="0"/>
                        </a:rPr>
                        <a:t> CSDL </a:t>
                      </a:r>
                      <a:r>
                        <a:rPr lang="en-US" sz="1600" dirty="0" err="1">
                          <a:solidFill>
                            <a:schemeClr val="bg1"/>
                          </a:solidFill>
                          <a:effectLst/>
                          <a:latin typeface="Times New Roman" panose="02020603050405020304" pitchFamily="18" charset="0"/>
                          <a:cs typeface="Times New Roman" panose="02020603050405020304" pitchFamily="18" charset="0"/>
                        </a:rPr>
                        <a:t>toàn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quốc</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Khai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thác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trực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tuyến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theo</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phân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quyền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20133874"/>
                  </a:ext>
                </a:extLst>
              </a:tr>
              <a:tr h="664921">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Hệ</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thống</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thông</a:t>
                      </a:r>
                      <a:r>
                        <a:rPr lang="en-US" sz="1600" dirty="0">
                          <a:solidFill>
                            <a:schemeClr val="bg1"/>
                          </a:solidFill>
                          <a:effectLst/>
                          <a:latin typeface="Times New Roman" panose="02020603050405020304" pitchFamily="18" charset="0"/>
                          <a:cs typeface="Times New Roman" panose="02020603050405020304" pitchFamily="18" charset="0"/>
                        </a:rPr>
                        <a:t> tin </a:t>
                      </a:r>
                      <a:r>
                        <a:rPr lang="en-US" sz="1600" dirty="0" err="1">
                          <a:solidFill>
                            <a:schemeClr val="bg1"/>
                          </a:solidFill>
                          <a:effectLst/>
                          <a:latin typeface="Times New Roman" panose="02020603050405020304" pitchFamily="18" charset="0"/>
                          <a:cs typeface="Times New Roman" panose="02020603050405020304" pitchFamily="18" charset="0"/>
                        </a:rPr>
                        <a:t>quản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lý</a:t>
                      </a:r>
                      <a:r>
                        <a:rPr lang="en-US" sz="1600" dirty="0">
                          <a:solidFill>
                            <a:schemeClr val="bg1"/>
                          </a:solidFill>
                          <a:effectLst/>
                          <a:latin typeface="Times New Roman" panose="02020603050405020304" pitchFamily="18" charset="0"/>
                          <a:cs typeface="Times New Roman" panose="02020603050405020304" pitchFamily="18" charset="0"/>
                        </a:rPr>
                        <a:t> di </a:t>
                      </a:r>
                      <a:r>
                        <a:rPr lang="en-US" sz="1600" dirty="0" err="1">
                          <a:solidFill>
                            <a:schemeClr val="bg1"/>
                          </a:solidFill>
                          <a:effectLst/>
                          <a:latin typeface="Times New Roman" panose="02020603050405020304" pitchFamily="18" charset="0"/>
                          <a:cs typeface="Times New Roman" panose="02020603050405020304" pitchFamily="18" charset="0"/>
                        </a:rPr>
                        <a:t>sản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văn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hóa</a:t>
                      </a:r>
                      <a:r>
                        <a:rPr lang="en-US" sz="1600" dirty="0">
                          <a:solidFill>
                            <a:schemeClr val="bg1"/>
                          </a:solidFill>
                          <a:effectLst/>
                          <a:latin typeface="Times New Roman" panose="02020603050405020304" pitchFamily="18" charset="0"/>
                          <a:cs typeface="Times New Roman" panose="02020603050405020304" pitchFamily="18" charset="0"/>
                        </a:rPr>
                        <a:t> phi </a:t>
                      </a:r>
                      <a:r>
                        <a:rPr lang="en-US" sz="1600" dirty="0" err="1">
                          <a:solidFill>
                            <a:schemeClr val="bg1"/>
                          </a:solidFill>
                          <a:effectLst/>
                          <a:latin typeface="Times New Roman" panose="02020603050405020304" pitchFamily="18" charset="0"/>
                          <a:cs typeface="Times New Roman" panose="02020603050405020304" pitchFamily="18" charset="0"/>
                        </a:rPr>
                        <a:t>vật</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thể</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năm</a:t>
                      </a:r>
                      <a:r>
                        <a:rPr lang="en-US" sz="1600" dirty="0">
                          <a:solidFill>
                            <a:schemeClr val="bg1"/>
                          </a:solidFill>
                          <a:effectLst/>
                          <a:latin typeface="Times New Roman" panose="02020603050405020304" pitchFamily="18" charset="0"/>
                          <a:cs typeface="Times New Roman" panose="02020603050405020304" pitchFamily="18" charset="0"/>
                        </a:rPr>
                        <a:t> 2014</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Tra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cứu</a:t>
                      </a:r>
                      <a:r>
                        <a:rPr lang="en-US" sz="1600" dirty="0">
                          <a:solidFill>
                            <a:schemeClr val="bg1"/>
                          </a:solidFill>
                          <a:effectLst/>
                          <a:latin typeface="Times New Roman" panose="02020603050405020304" pitchFamily="18" charset="0"/>
                          <a:cs typeface="Times New Roman" panose="02020603050405020304" pitchFamily="18" charset="0"/>
                        </a:rPr>
                        <a:t> online </a:t>
                      </a:r>
                      <a:r>
                        <a:rPr lang="en-US" sz="1600" dirty="0" err="1">
                          <a:solidFill>
                            <a:schemeClr val="bg1"/>
                          </a:solidFill>
                          <a:effectLst/>
                          <a:latin typeface="Times New Roman" panose="02020603050405020304" pitchFamily="18" charset="0"/>
                          <a:cs typeface="Times New Roman" panose="02020603050405020304" pitchFamily="18" charset="0"/>
                        </a:rPr>
                        <a:t>trên</a:t>
                      </a:r>
                      <a:r>
                        <a:rPr lang="en-US" sz="1600" dirty="0">
                          <a:solidFill>
                            <a:schemeClr val="bg1"/>
                          </a:solidFill>
                          <a:effectLst/>
                          <a:latin typeface="Times New Roman" panose="02020603050405020304" pitchFamily="18" charset="0"/>
                          <a:cs typeface="Times New Roman" panose="02020603050405020304" pitchFamily="18" charset="0"/>
                        </a:rPr>
                        <a:t> website </a:t>
                      </a:r>
                      <a:r>
                        <a:rPr lang="en-US" sz="1600" dirty="0" err="1">
                          <a:solidFill>
                            <a:schemeClr val="bg1"/>
                          </a:solidFill>
                          <a:effectLst/>
                          <a:latin typeface="Times New Roman" panose="02020603050405020304" pitchFamily="18" charset="0"/>
                          <a:cs typeface="Times New Roman" panose="02020603050405020304" pitchFamily="18" charset="0"/>
                        </a:rPr>
                        <a:t>của</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Cục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cập</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nhật</a:t>
                      </a:r>
                      <a:r>
                        <a:rPr lang="en-US" sz="1600" dirty="0">
                          <a:solidFill>
                            <a:schemeClr val="bg1"/>
                          </a:solidFill>
                          <a:effectLst/>
                          <a:latin typeface="Times New Roman" panose="02020603050405020304" pitchFamily="18" charset="0"/>
                          <a:cs typeface="Times New Roman" panose="02020603050405020304" pitchFamily="18" charset="0"/>
                        </a:rPr>
                        <a:t> CSDL </a:t>
                      </a:r>
                      <a:r>
                        <a:rPr lang="en-US" sz="1600" dirty="0" err="1">
                          <a:solidFill>
                            <a:schemeClr val="bg1"/>
                          </a:solidFill>
                          <a:effectLst/>
                          <a:latin typeface="Times New Roman" panose="02020603050405020304" pitchFamily="18" charset="0"/>
                          <a:cs typeface="Times New Roman" panose="02020603050405020304" pitchFamily="18" charset="0"/>
                        </a:rPr>
                        <a:t>toàn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quốc</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err="1">
                          <a:solidFill>
                            <a:schemeClr val="bg1"/>
                          </a:solidFill>
                          <a:effectLst/>
                          <a:latin typeface="Times New Roman" panose="02020603050405020304" pitchFamily="18" charset="0"/>
                          <a:cs typeface="Times New Roman" panose="02020603050405020304" pitchFamily="18" charset="0"/>
                        </a:rPr>
                        <a:t>Khai</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thác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trực</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tuyến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theo</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phân</a:t>
                      </a: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err="1">
                          <a:solidFill>
                            <a:schemeClr val="bg1"/>
                          </a:solidFill>
                          <a:effectLst/>
                          <a:latin typeface="Times New Roman" panose="02020603050405020304" pitchFamily="18" charset="0"/>
                          <a:cs typeface="Times New Roman" panose="02020603050405020304" pitchFamily="18" charset="0"/>
                        </a:rPr>
                        <a:t>quyền</a:t>
                      </a:r>
                      <a:endParaRPr lang="en-US" sz="1600" dirty="0">
                        <a:solidFill>
                          <a:schemeClr val="bg1"/>
                        </a:solidFill>
                        <a:effectLst/>
                        <a:latin typeface="Times New Roman" panose="02020603050405020304" pitchFamily="18" charset="0"/>
                        <a:ea typeface="Times New Roman" charset="0"/>
                        <a:cs typeface="Times New Roman" panose="02020603050405020304" pitchFamily="18" charset="0"/>
                      </a:endParaRPr>
                    </a:p>
                  </a:txBody>
                  <a:tcPr marL="58131" marR="581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8367290"/>
                  </a:ext>
                </a:extLst>
              </a:tr>
            </a:tbl>
          </a:graphicData>
        </a:graphic>
      </p:graphicFrame>
    </p:spTree>
    <p:extLst>
      <p:ext uri="{BB962C8B-B14F-4D97-AF65-F5344CB8AC3E}">
        <p14:creationId xmlns:p14="http://schemas.microsoft.com/office/powerpoint/2010/main" val="184052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电子产品, 室内, 监视器, 墙壁&#10;&#10;已生成高可信度的说明"/>
          <p:cNvPicPr>
            <a:picLocks noChangeAspect="1"/>
          </p:cNvPicPr>
          <p:nvPr/>
        </p:nvPicPr>
        <p:blipFill rotWithShape="1">
          <a:blip r:embed="rId2" cstate="screen">
            <a:extLst>
              <a:ext uri="{28A0092B-C50C-407E-A947-70E740481C1C}">
                <a14:useLocalDpi xmlns:a14="http://schemas.microsoft.com/office/drawing/2010/main" val="0"/>
              </a:ext>
            </a:extLst>
          </a:blip>
          <a:srcRect l="17960" t="1239" r="17031" b="1239"/>
          <a:stretch>
            <a:fillRect/>
          </a:stretch>
        </p:blipFill>
        <p:spPr>
          <a:xfrm>
            <a:off x="-111754" y="-848265"/>
            <a:ext cx="13004800" cy="8780153"/>
          </a:xfrm>
          <a:prstGeom prst="rect">
            <a:avLst/>
          </a:prstGeom>
        </p:spPr>
      </p:pic>
      <p:sp>
        <p:nvSpPr>
          <p:cNvPr id="9" name="Subtitle 2">
            <a:extLst>
              <a:ext uri="{FF2B5EF4-FFF2-40B4-BE49-F238E27FC236}">
                <a16:creationId xmlns:a16="http://schemas.microsoft.com/office/drawing/2014/main" id="{E9DE7DA4-84C1-2EDC-6650-93AB9E75AAE5}"/>
              </a:ext>
            </a:extLst>
          </p:cNvPr>
          <p:cNvSpPr txBox="1">
            <a:spLocks/>
          </p:cNvSpPr>
          <p:nvPr/>
        </p:nvSpPr>
        <p:spPr>
          <a:xfrm>
            <a:off x="1675310" y="1533889"/>
            <a:ext cx="8841379" cy="4377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Hơn</a:t>
            </a:r>
            <a:r>
              <a:rPr lang="en-US" sz="2000" dirty="0">
                <a:solidFill>
                  <a:schemeClr val="bg1"/>
                </a:solidFill>
                <a:latin typeface="Times New Roman" charset="0"/>
                <a:ea typeface="Times New Roman" charset="0"/>
                <a:cs typeface="Times New Roman" charset="0"/>
              </a:rPr>
              <a:t> 90% </a:t>
            </a:r>
            <a:r>
              <a:rPr lang="en-US" sz="2000" dirty="0" err="1">
                <a:solidFill>
                  <a:schemeClr val="bg1"/>
                </a:solidFill>
                <a:latin typeface="Times New Roman" charset="0"/>
                <a:ea typeface="Times New Roman" charset="0"/>
                <a:cs typeface="Times New Roman" charset="0"/>
              </a:rPr>
              <a:t>số</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tỉnh</a:t>
            </a:r>
            <a:r>
              <a:rPr lang="en-US" sz="2000" dirty="0">
                <a:solidFill>
                  <a:schemeClr val="bg1"/>
                </a:solidFill>
                <a:latin typeface="Times New Roman" charset="0"/>
                <a:ea typeface="Times New Roman" charset="0"/>
                <a:cs typeface="Times New Roman" charset="0"/>
              </a:rPr>
              <a:t>/</a:t>
            </a:r>
            <a:r>
              <a:rPr lang="en-US" sz="2000" dirty="0" err="1">
                <a:solidFill>
                  <a:schemeClr val="bg1"/>
                </a:solidFill>
                <a:latin typeface="Times New Roman" charset="0"/>
                <a:ea typeface="Times New Roman" charset="0"/>
                <a:cs typeface="Times New Roman" charset="0"/>
              </a:rPr>
              <a:t>thành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phố</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đã</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được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trang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bị</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cơ</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bản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về</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hạ</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tầng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cơ</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sở</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gồm</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phòng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làm</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việc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máy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tính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đường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truyền</a:t>
            </a:r>
            <a:r>
              <a:rPr lang="en-US" sz="2000" dirty="0">
                <a:solidFill>
                  <a:schemeClr val="bg1"/>
                </a:solidFill>
                <a:latin typeface="Times New Roman" charset="0"/>
                <a:ea typeface="Times New Roman" charset="0"/>
                <a:cs typeface="Times New Roman" charset="0"/>
              </a:rPr>
              <a:t> Internet, </a:t>
            </a:r>
            <a:r>
              <a:rPr lang="en-US" sz="2000" dirty="0" err="1">
                <a:solidFill>
                  <a:schemeClr val="bg1"/>
                </a:solidFill>
                <a:latin typeface="Times New Roman" charset="0"/>
                <a:ea typeface="Times New Roman" charset="0"/>
                <a:cs typeface="Times New Roman" charset="0"/>
              </a:rPr>
              <a:t>các</a:t>
            </a:r>
            <a:r>
              <a:rPr lang="en-US" sz="2000" dirty="0">
                <a:solidFill>
                  <a:schemeClr val="bg1"/>
                </a:solidFill>
                <a:latin typeface="Times New Roman" charset="0"/>
                <a:ea typeface="Times New Roman" charset="0"/>
                <a:cs typeface="Times New Roman" charset="0"/>
              </a:rPr>
              <a:t> ổ </a:t>
            </a:r>
            <a:r>
              <a:rPr lang="en-US" sz="2000" dirty="0" err="1">
                <a:solidFill>
                  <a:schemeClr val="bg1"/>
                </a:solidFill>
                <a:latin typeface="Times New Roman" charset="0"/>
                <a:ea typeface="Times New Roman" charset="0"/>
                <a:cs typeface="Times New Roman" charset="0"/>
              </a:rPr>
              <a:t>sao</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lưu</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một</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số</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tỉnh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còn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được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trang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bị</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máy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chủ</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Nghệ</a:t>
            </a:r>
            <a:r>
              <a:rPr lang="en-US" sz="2000" dirty="0">
                <a:solidFill>
                  <a:schemeClr val="bg1"/>
                </a:solidFill>
                <a:latin typeface="Times New Roman" charset="0"/>
                <a:ea typeface="Times New Roman" charset="0"/>
                <a:cs typeface="Times New Roman" charset="0"/>
              </a:rPr>
              <a:t> An, </a:t>
            </a:r>
            <a:r>
              <a:rPr lang="en-US" sz="2000" dirty="0" err="1">
                <a:solidFill>
                  <a:schemeClr val="bg1"/>
                </a:solidFill>
                <a:latin typeface="Times New Roman" charset="0"/>
                <a:ea typeface="Times New Roman" charset="0"/>
                <a:cs typeface="Times New Roman" charset="0"/>
              </a:rPr>
              <a:t>Thừa</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Thiên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Huế</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Cần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Thơ</a:t>
            </a:r>
            <a:r>
              <a:rPr lang="en-US" sz="2000" dirty="0">
                <a:solidFill>
                  <a:schemeClr val="bg1"/>
                </a:solidFill>
                <a:latin typeface="Times New Roman" charset="0"/>
                <a:ea typeface="Times New Roman" charset="0"/>
                <a:cs typeface="Times New Roman" charset="0"/>
              </a:rPr>
              <a:t>, Thành </a:t>
            </a:r>
            <a:r>
              <a:rPr lang="en-US" sz="2000" dirty="0" err="1">
                <a:solidFill>
                  <a:schemeClr val="bg1"/>
                </a:solidFill>
                <a:latin typeface="Times New Roman" charset="0"/>
                <a:ea typeface="Times New Roman" charset="0"/>
                <a:cs typeface="Times New Roman" charset="0"/>
              </a:rPr>
              <a:t>phố</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Hồ</a:t>
            </a:r>
            <a:r>
              <a:rPr lang="en-US" sz="2000" dirty="0">
                <a:solidFill>
                  <a:schemeClr val="bg1"/>
                </a:solidFill>
                <a:latin typeface="Times New Roman" charset="0"/>
                <a:ea typeface="Times New Roman" charset="0"/>
                <a:cs typeface="Times New Roman" charset="0"/>
              </a:rPr>
              <a:t> Chí Minh…). </a:t>
            </a:r>
          </a:p>
          <a:p>
            <a:pPr marL="0" indent="0" algn="just">
              <a:buNone/>
            </a:pPr>
            <a:r>
              <a:rPr lang="en-US" sz="2000" spc="-30" dirty="0">
                <a:solidFill>
                  <a:schemeClr val="bg1"/>
                </a:solidFill>
                <a:latin typeface="Times New Roman" charset="0"/>
                <a:ea typeface="Times New Roman" charset="0"/>
                <a:cs typeface="Times New Roman" charset="0"/>
              </a:rPr>
              <a:t>- S</a:t>
            </a:r>
            <a:r>
              <a:rPr lang="pt-PT" sz="2000" dirty="0">
                <a:solidFill>
                  <a:schemeClr val="bg1"/>
                </a:solidFill>
                <a:latin typeface="Times New Roman" charset="0"/>
                <a:ea typeface="Times New Roman" charset="0"/>
                <a:cs typeface="Times New Roman" charset="0"/>
              </a:rPr>
              <a:t>au khi hoàn thiện các hệ thống thông tin quản lý di sản văn hóa (bảo tàng, di sản văn hóa phi vật thể, di tích và hiện vật), Cục Di sản văn hóa đã tổ chức nhiều lớp tập huấn, với sự tham dự của lãnh đạo và các cán bộ trực tiếp thực hiện việc cập nhật cơ sở dữ liệu trên cả nước. </a:t>
            </a:r>
          </a:p>
          <a:p>
            <a:pPr marL="0" indent="0" algn="just">
              <a:buNone/>
            </a:pPr>
            <a:r>
              <a:rPr lang="en-US" sz="2000" dirty="0" err="1">
                <a:solidFill>
                  <a:schemeClr val="bg1"/>
                </a:solidFill>
                <a:latin typeface="Times New Roman" charset="0"/>
                <a:ea typeface="Times New Roman" charset="0"/>
                <a:cs typeface="Times New Roman" charset="0"/>
              </a:rPr>
              <a:t>Hoạt</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động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trưng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bày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triển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lãm</a:t>
            </a:r>
            <a:r>
              <a:rPr lang="en-US" sz="2000" dirty="0">
                <a:solidFill>
                  <a:schemeClr val="bg1"/>
                </a:solidFill>
                <a:latin typeface="Times New Roman" charset="0"/>
                <a:ea typeface="Times New Roman" charset="0"/>
                <a:cs typeface="Times New Roman" charset="0"/>
              </a:rPr>
              <a:t> ở </a:t>
            </a:r>
            <a:r>
              <a:rPr lang="en-US" sz="2000" dirty="0" err="1">
                <a:solidFill>
                  <a:schemeClr val="bg1"/>
                </a:solidFill>
                <a:latin typeface="Times New Roman" charset="0"/>
                <a:ea typeface="Times New Roman" charset="0"/>
                <a:cs typeface="Times New Roman" charset="0"/>
              </a:rPr>
              <a:t>bảo</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tàng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cũng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sẽ</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có</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những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thay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đổi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căn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bản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trên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theo</a:t>
            </a:r>
            <a:r>
              <a:rPr lang="en-US" sz="2000" dirty="0">
                <a:solidFill>
                  <a:schemeClr val="bg1"/>
                </a:solidFill>
                <a:latin typeface="Times New Roman" charset="0"/>
                <a:ea typeface="Times New Roman" charset="0"/>
                <a:cs typeface="Times New Roman" charset="0"/>
              </a:rPr>
              <a:t> xu </a:t>
            </a:r>
            <a:r>
              <a:rPr lang="en-US" sz="2000" dirty="0" err="1">
                <a:solidFill>
                  <a:schemeClr val="bg1"/>
                </a:solidFill>
                <a:latin typeface="Times New Roman" charset="0"/>
                <a:ea typeface="Times New Roman" charset="0"/>
                <a:cs typeface="Times New Roman" charset="0"/>
              </a:rPr>
              <a:t>hướng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phát</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triển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của</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công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nghệ</a:t>
            </a:r>
            <a:r>
              <a:rPr lang="en-US" sz="2000" dirty="0">
                <a:solidFill>
                  <a:schemeClr val="bg1"/>
                </a:solidFill>
                <a:latin typeface="Times New Roman" charset="0"/>
                <a:ea typeface="Times New Roman" charset="0"/>
                <a:cs typeface="Times New Roman" charset="0"/>
              </a:rPr>
              <a:t>. Theo </a:t>
            </a:r>
            <a:r>
              <a:rPr lang="en-US" sz="2000" dirty="0" err="1">
                <a:solidFill>
                  <a:schemeClr val="bg1"/>
                </a:solidFill>
                <a:latin typeface="Times New Roman" charset="0"/>
                <a:ea typeface="Times New Roman" charset="0"/>
                <a:cs typeface="Times New Roman" charset="0"/>
              </a:rPr>
              <a:t>đó</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trưng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bày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không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chỉ</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là</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phương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thức</a:t>
            </a:r>
            <a:r>
              <a:rPr lang="en-US" sz="2000" dirty="0">
                <a:solidFill>
                  <a:schemeClr val="bg1"/>
                </a:solidFill>
                <a:latin typeface="Times New Roman" charset="0"/>
                <a:ea typeface="Times New Roman" charset="0"/>
                <a:cs typeface="Times New Roman" charset="0"/>
              </a:rPr>
              <a:t> online </a:t>
            </a:r>
            <a:r>
              <a:rPr lang="en-US" sz="2000" dirty="0" err="1">
                <a:solidFill>
                  <a:schemeClr val="bg1"/>
                </a:solidFill>
                <a:latin typeface="Times New Roman" charset="0"/>
                <a:ea typeface="Times New Roman" charset="0"/>
                <a:cs typeface="Times New Roman" charset="0"/>
              </a:rPr>
              <a:t>mà</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còn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kết</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hợp</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các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phương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thức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số</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hóa</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tạo</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phong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cách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mới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cho</a:t>
            </a:r>
            <a:r>
              <a:rPr lang="en-US" sz="2000" dirty="0">
                <a:solidFill>
                  <a:schemeClr val="bg1"/>
                </a:solidFill>
                <a:latin typeface="Times New Roman" charset="0"/>
                <a:ea typeface="Times New Roman" charset="0"/>
                <a:cs typeface="Times New Roman" charset="0"/>
              </a:rPr>
              <a:t> du </a:t>
            </a:r>
            <a:r>
              <a:rPr lang="en-US" sz="2000" dirty="0" err="1">
                <a:solidFill>
                  <a:schemeClr val="bg1"/>
                </a:solidFill>
                <a:latin typeface="Times New Roman" charset="0"/>
                <a:ea typeface="Times New Roman" charset="0"/>
                <a:cs typeface="Times New Roman" charset="0"/>
              </a:rPr>
              <a:t>khách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tiếp</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cận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Bảo</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tàng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Lịch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sử</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quốc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gia</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Bảo</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tàng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Mỹ</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thuật</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Việt</a:t>
            </a:r>
            <a:r>
              <a:rPr lang="en-US" sz="2000" dirty="0">
                <a:solidFill>
                  <a:schemeClr val="bg1"/>
                </a:solidFill>
                <a:latin typeface="Times New Roman" charset="0"/>
                <a:ea typeface="Times New Roman" charset="0"/>
                <a:cs typeface="Times New Roman" charset="0"/>
              </a:rPr>
              <a:t> Nam, Hoàng </a:t>
            </a:r>
            <a:r>
              <a:rPr lang="en-US" sz="2000" dirty="0" err="1">
                <a:solidFill>
                  <a:schemeClr val="bg1"/>
                </a:solidFill>
                <a:latin typeface="Times New Roman" charset="0"/>
                <a:ea typeface="Times New Roman" charset="0"/>
                <a:cs typeface="Times New Roman" charset="0"/>
              </a:rPr>
              <a:t>thành</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Thăng</a:t>
            </a:r>
            <a:r>
              <a:rPr lang="en-US" sz="2000" dirty="0">
                <a:solidFill>
                  <a:schemeClr val="bg1"/>
                </a:solidFill>
                <a:latin typeface="Times New Roman" charset="0"/>
                <a:ea typeface="Times New Roman" charset="0"/>
                <a:cs typeface="Times New Roman" charset="0"/>
              </a:rPr>
              <a:t> Long, </a:t>
            </a:r>
            <a:r>
              <a:rPr lang="en-US" sz="2000" dirty="0" err="1">
                <a:solidFill>
                  <a:schemeClr val="bg1"/>
                </a:solidFill>
                <a:latin typeface="Times New Roman" charset="0"/>
                <a:ea typeface="Times New Roman" charset="0"/>
                <a:cs typeface="Times New Roman" charset="0"/>
              </a:rPr>
              <a:t>Đà</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Nẵng</a:t>
            </a:r>
            <a:r>
              <a:rPr lang="en-US" sz="2000" dirty="0">
                <a:solidFill>
                  <a:schemeClr val="bg1"/>
                </a:solidFill>
                <a:latin typeface="Times New Roman" charset="0"/>
                <a:ea typeface="Times New Roman" charset="0"/>
                <a:cs typeface="Times New Roman" charset="0"/>
              </a:rPr>
              <a:t>, TP. </a:t>
            </a:r>
            <a:r>
              <a:rPr lang="en-US" sz="2000" dirty="0" err="1">
                <a:solidFill>
                  <a:schemeClr val="bg1"/>
                </a:solidFill>
                <a:latin typeface="Times New Roman" charset="0"/>
                <a:ea typeface="Times New Roman" charset="0"/>
                <a:cs typeface="Times New Roman" charset="0"/>
              </a:rPr>
              <a:t>Hồ</a:t>
            </a:r>
            <a:r>
              <a:rPr lang="en-US" sz="2000" dirty="0">
                <a:solidFill>
                  <a:schemeClr val="bg1"/>
                </a:solidFill>
                <a:latin typeface="Times New Roman" charset="0"/>
                <a:ea typeface="Times New Roman" charset="0"/>
                <a:cs typeface="Times New Roman" charset="0"/>
              </a:rPr>
              <a:t> Chí Minh... </a:t>
            </a:r>
            <a:r>
              <a:rPr lang="en-US" sz="2000" dirty="0" err="1">
                <a:solidFill>
                  <a:schemeClr val="bg1"/>
                </a:solidFill>
                <a:latin typeface="Times New Roman" charset="0"/>
                <a:ea typeface="Times New Roman" charset="0"/>
                <a:cs typeface="Times New Roman" charset="0"/>
              </a:rPr>
              <a:t>là</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những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nơi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đầu</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thực</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hiện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ứng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dụng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công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nghệ</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hiện</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đại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trong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trưng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bày</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và</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giới</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thiệu</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trưng</a:t>
            </a:r>
            <a:r>
              <a:rPr lang="en-US" sz="2000" dirty="0">
                <a:solidFill>
                  <a:schemeClr val="bg1"/>
                </a:solidFill>
                <a:latin typeface="Times New Roman" charset="0"/>
                <a:ea typeface="Times New Roman" charset="0"/>
                <a:cs typeface="Times New Roman" charset="0"/>
              </a:rPr>
              <a:t> </a:t>
            </a:r>
            <a:r>
              <a:rPr lang="en-US" sz="2000" dirty="0" err="1">
                <a:solidFill>
                  <a:schemeClr val="bg1"/>
                </a:solidFill>
                <a:latin typeface="Times New Roman" charset="0"/>
                <a:ea typeface="Times New Roman" charset="0"/>
                <a:cs typeface="Times New Roman" charset="0"/>
              </a:rPr>
              <a:t>bày</a:t>
            </a:r>
            <a:r>
              <a:rPr lang="en-US" sz="2000" dirty="0">
                <a:solidFill>
                  <a:schemeClr val="bg1"/>
                </a:solidFill>
                <a:latin typeface="Times New Roman" charset="0"/>
                <a:ea typeface="Times New Roman" charset="0"/>
                <a:cs typeface="Times New Roman" charset="0"/>
              </a:rPr>
              <a:t>. </a:t>
            </a:r>
            <a:endParaRPr lang="pt-PT" sz="2000" dirty="0">
              <a:solidFill>
                <a:schemeClr val="bg1"/>
              </a:solidFill>
              <a:latin typeface="Times New Roman" charset="0"/>
              <a:ea typeface="Times New Roman" charset="0"/>
              <a:cs typeface="Times New Roman" charset="0"/>
            </a:endParaRPr>
          </a:p>
          <a:p>
            <a:pPr marL="285750" indent="-285750" algn="just">
              <a:buFontTx/>
              <a:buChar char="-"/>
            </a:pPr>
            <a:endParaRPr lang="pt-PT" sz="2000" dirty="0">
              <a:solidFill>
                <a:schemeClr val="bg1"/>
              </a:solidFill>
              <a:latin typeface="Times New Roman" charset="0"/>
              <a:ea typeface="Times New Roman" charset="0"/>
              <a:cs typeface="Times New Roman" charset="0"/>
            </a:endParaRPr>
          </a:p>
          <a:p>
            <a:pPr marL="114300" indent="0" algn="just"/>
            <a:endParaRPr lang="en-US" sz="2000" dirty="0">
              <a:solidFill>
                <a:schemeClr val="bg1"/>
              </a:solidFill>
              <a:latin typeface="Times New Roman" charset="0"/>
              <a:ea typeface="Times New Roman"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3B3A8B00-1823-18B2-57A0-E961EEA05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724" y="4049712"/>
            <a:ext cx="2808288" cy="2808288"/>
          </a:xfrm>
          <a:prstGeom prst="rect">
            <a:avLst/>
          </a:prstGeom>
        </p:spPr>
      </p:pic>
      <p:grpSp>
        <p:nvGrpSpPr>
          <p:cNvPr id="13" name="组合 5">
            <a:extLst>
              <a:ext uri="{FF2B5EF4-FFF2-40B4-BE49-F238E27FC236}">
                <a16:creationId xmlns:a16="http://schemas.microsoft.com/office/drawing/2014/main" id="{2A64FAB9-BB5C-2A36-4706-E910085487DC}"/>
              </a:ext>
            </a:extLst>
          </p:cNvPr>
          <p:cNvGrpSpPr/>
          <p:nvPr/>
        </p:nvGrpSpPr>
        <p:grpSpPr>
          <a:xfrm>
            <a:off x="734695" y="810895"/>
            <a:ext cx="4598035" cy="262255"/>
            <a:chOff x="611" y="1760"/>
            <a:chExt cx="7241" cy="413"/>
          </a:xfrm>
          <a:solidFill>
            <a:srgbClr val="6AE7FF"/>
          </a:solidFill>
        </p:grpSpPr>
        <p:sp>
          <p:nvSpPr>
            <p:cNvPr id="14" name="矩形 3">
              <a:extLst>
                <a:ext uri="{FF2B5EF4-FFF2-40B4-BE49-F238E27FC236}">
                  <a16:creationId xmlns:a16="http://schemas.microsoft.com/office/drawing/2014/main" id="{CCB034AB-0E64-504C-3604-F1F6812575AE}"/>
                </a:ext>
              </a:extLst>
            </p:cNvPr>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4">
              <a:extLst>
                <a:ext uri="{FF2B5EF4-FFF2-40B4-BE49-F238E27FC236}">
                  <a16:creationId xmlns:a16="http://schemas.microsoft.com/office/drawing/2014/main" id="{C8E59EA5-2708-53DA-416A-37C2B8C77240}"/>
                </a:ext>
              </a:extLst>
            </p:cNvPr>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47">
              <a:extLst>
                <a:ext uri="{FF2B5EF4-FFF2-40B4-BE49-F238E27FC236}">
                  <a16:creationId xmlns:a16="http://schemas.microsoft.com/office/drawing/2014/main" id="{228DF144-4855-316E-E185-FB34F7B6F9AF}"/>
                </a:ext>
              </a:extLst>
            </p:cNvPr>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48">
              <a:extLst>
                <a:ext uri="{FF2B5EF4-FFF2-40B4-BE49-F238E27FC236}">
                  <a16:creationId xmlns:a16="http://schemas.microsoft.com/office/drawing/2014/main" id="{94E7ACD3-C584-5D06-A7C4-E311B56556F8}"/>
                </a:ext>
              </a:extLst>
            </p:cNvPr>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9">
              <a:extLst>
                <a:ext uri="{FF2B5EF4-FFF2-40B4-BE49-F238E27FC236}">
                  <a16:creationId xmlns:a16="http://schemas.microsoft.com/office/drawing/2014/main" id="{6AF39112-FDEC-B84B-E376-A24EAFA87537}"/>
                </a:ext>
              </a:extLst>
            </p:cNvPr>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0">
              <a:extLst>
                <a:ext uri="{FF2B5EF4-FFF2-40B4-BE49-F238E27FC236}">
                  <a16:creationId xmlns:a16="http://schemas.microsoft.com/office/drawing/2014/main" id="{BD136D12-AC92-9682-F45A-E413D33A91AF}"/>
                </a:ext>
              </a:extLst>
            </p:cNvPr>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52">
              <a:extLst>
                <a:ext uri="{FF2B5EF4-FFF2-40B4-BE49-F238E27FC236}">
                  <a16:creationId xmlns:a16="http://schemas.microsoft.com/office/drawing/2014/main" id="{2174ACA0-ED1D-59F0-38B3-17D3F08109F1}"/>
                </a:ext>
              </a:extLst>
            </p:cNvPr>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21" name="Title 1">
            <a:extLst>
              <a:ext uri="{FF2B5EF4-FFF2-40B4-BE49-F238E27FC236}">
                <a16:creationId xmlns:a16="http://schemas.microsoft.com/office/drawing/2014/main" id="{0E1DE46C-891A-5B7F-1D4C-0ADDF71EBA03}"/>
              </a:ext>
            </a:extLst>
          </p:cNvPr>
          <p:cNvSpPr txBox="1">
            <a:spLocks/>
          </p:cNvSpPr>
          <p:nvPr/>
        </p:nvSpPr>
        <p:spPr>
          <a:xfrm>
            <a:off x="1227610" y="411407"/>
            <a:ext cx="8891661" cy="482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a:solidFill>
                  <a:schemeClr val="bg1"/>
                </a:solidFill>
                <a:latin typeface="Times New Roman" charset="0"/>
                <a:ea typeface="Times New Roman" charset="0"/>
                <a:cs typeface="Times New Roman" charset="0"/>
              </a:rPr>
              <a:t> ĐÁNH GIÁ CHUNG</a:t>
            </a:r>
            <a:endParaRPr lang="en-US" sz="2200" b="1" dirty="0">
              <a:solidFill>
                <a:schemeClr val="bg1"/>
              </a:solidFill>
              <a:latin typeface="Times New Roman" charset="0"/>
              <a:ea typeface="Times New Roman" charset="0"/>
              <a:cs typeface="Times New Roman" charset="0"/>
            </a:endParaRPr>
          </a:p>
        </p:txBody>
      </p:sp>
      <p:sp>
        <p:nvSpPr>
          <p:cNvPr id="22" name="Subtitle 2">
            <a:extLst>
              <a:ext uri="{FF2B5EF4-FFF2-40B4-BE49-F238E27FC236}">
                <a16:creationId xmlns:a16="http://schemas.microsoft.com/office/drawing/2014/main" id="{4F7B4B16-BA8E-09CA-0BF5-A8440DA947B0}"/>
              </a:ext>
            </a:extLst>
          </p:cNvPr>
          <p:cNvSpPr txBox="1">
            <a:spLocks/>
          </p:cNvSpPr>
          <p:nvPr/>
        </p:nvSpPr>
        <p:spPr>
          <a:xfrm>
            <a:off x="1227610" y="1414350"/>
            <a:ext cx="8000114" cy="4801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b="1" dirty="0">
                <a:solidFill>
                  <a:schemeClr val="bg1"/>
                </a:solidFill>
                <a:latin typeface="Times New Roman" charset="0"/>
                <a:ea typeface="Times New Roman" charset="0"/>
                <a:cs typeface="Times New Roman" charset="0"/>
              </a:rPr>
              <a:t> </a:t>
            </a:r>
            <a:r>
              <a:rPr lang="en-US" sz="2200" b="1" i="1" dirty="0">
                <a:solidFill>
                  <a:schemeClr val="bg1"/>
                </a:solidFill>
                <a:latin typeface="Times New Roman" charset="0"/>
                <a:ea typeface="Times New Roman" charset="0"/>
                <a:cs typeface="Times New Roman" charset="0"/>
              </a:rPr>
              <a:t>THÀNH CÔNG</a:t>
            </a:r>
          </a:p>
          <a:p>
            <a:pPr marL="93663" indent="0" algn="just">
              <a:lnSpc>
                <a:spcPct val="150000"/>
              </a:lnSpc>
              <a:buNone/>
            </a:pPr>
            <a:r>
              <a:rPr lang="en-US" sz="2200" dirty="0">
                <a:solidFill>
                  <a:schemeClr val="bg1"/>
                </a:solidFill>
                <a:latin typeface="Times New Roman" charset="0"/>
                <a:ea typeface="Times New Roman" charset="0"/>
                <a:cs typeface="Times New Roman" charset="0"/>
              </a:rPr>
              <a:t>  - </a:t>
            </a:r>
            <a:r>
              <a:rPr lang="en-US" sz="2200" dirty="0" err="1">
                <a:solidFill>
                  <a:schemeClr val="bg1"/>
                </a:solidFill>
                <a:latin typeface="Times New Roman" charset="0"/>
                <a:ea typeface="Times New Roman" charset="0"/>
                <a:cs typeface="Times New Roman" charset="0"/>
              </a:rPr>
              <a:t>Nâng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cao</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nhận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thức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các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cấp</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về</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việc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số</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hóa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chuyển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đổi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số</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xây</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dựng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cơ</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sở</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dữ</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liệu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quốc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gia</a:t>
            </a:r>
            <a:endParaRPr lang="en-US" sz="2200" dirty="0">
              <a:solidFill>
                <a:schemeClr val="bg1"/>
              </a:solidFill>
              <a:latin typeface="Times New Roman" charset="0"/>
              <a:ea typeface="Times New Roman" charset="0"/>
              <a:cs typeface="Times New Roman" charset="0"/>
            </a:endParaRPr>
          </a:p>
          <a:p>
            <a:pPr marL="93663" indent="0" algn="just">
              <a:lnSpc>
                <a:spcPct val="150000"/>
              </a:lnSpc>
              <a:buNone/>
            </a:pPr>
            <a:r>
              <a:rPr lang="en-US" sz="2200" dirty="0">
                <a:solidFill>
                  <a:schemeClr val="bg1"/>
                </a:solidFill>
                <a:latin typeface="Times New Roman" charset="0"/>
                <a:ea typeface="Times New Roman" charset="0"/>
                <a:cs typeface="Times New Roman" charset="0"/>
              </a:rPr>
              <a:t>  - </a:t>
            </a:r>
            <a:r>
              <a:rPr lang="en-US" sz="2200" dirty="0" err="1">
                <a:solidFill>
                  <a:schemeClr val="bg1"/>
                </a:solidFill>
                <a:latin typeface="Times New Roman" charset="0"/>
                <a:ea typeface="Times New Roman" charset="0"/>
                <a:cs typeface="Times New Roman" charset="0"/>
              </a:rPr>
              <a:t>Bước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đầu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tạo</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được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kết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nối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thông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thành</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hệ</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thống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quản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lý</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chung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trên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phạm</a:t>
            </a:r>
            <a:r>
              <a:rPr lang="en-US" sz="2200" dirty="0">
                <a:solidFill>
                  <a:schemeClr val="bg1"/>
                </a:solidFill>
                <a:latin typeface="Times New Roman" charset="0"/>
                <a:ea typeface="Times New Roman" charset="0"/>
                <a:cs typeface="Times New Roman" charset="0"/>
              </a:rPr>
              <a:t> vi </a:t>
            </a:r>
            <a:r>
              <a:rPr lang="en-US" sz="2200" dirty="0" err="1">
                <a:solidFill>
                  <a:schemeClr val="bg1"/>
                </a:solidFill>
                <a:latin typeface="Times New Roman" charset="0"/>
                <a:ea typeface="Times New Roman" charset="0"/>
                <a:cs typeface="Times New Roman" charset="0"/>
              </a:rPr>
              <a:t>rộng</a:t>
            </a:r>
            <a:endParaRPr lang="en-US" sz="2200" dirty="0">
              <a:solidFill>
                <a:schemeClr val="bg1"/>
              </a:solidFill>
              <a:latin typeface="Times New Roman" charset="0"/>
              <a:ea typeface="Times New Roman" charset="0"/>
              <a:cs typeface="Times New Roman" charset="0"/>
            </a:endParaRPr>
          </a:p>
          <a:p>
            <a:pPr marL="93663" indent="0" algn="just">
              <a:lnSpc>
                <a:spcPct val="150000"/>
              </a:lnSpc>
              <a:buNone/>
            </a:pPr>
            <a:r>
              <a:rPr lang="en-US" sz="2200" dirty="0">
                <a:solidFill>
                  <a:schemeClr val="bg1"/>
                </a:solidFill>
                <a:latin typeface="Times New Roman" charset="0"/>
                <a:ea typeface="Times New Roman" charset="0"/>
                <a:cs typeface="Times New Roman" charset="0"/>
              </a:rPr>
              <a:t>  - </a:t>
            </a:r>
            <a:r>
              <a:rPr lang="vi-VN" sz="2200" dirty="0">
                <a:solidFill>
                  <a:schemeClr val="bg1"/>
                </a:solidFill>
                <a:latin typeface="Times New Roman" charset="0"/>
                <a:ea typeface="Times New Roman" charset="0"/>
                <a:cs typeface="Times New Roman" charset="0"/>
              </a:rPr>
              <a:t>Đẩy mạnh việc số hóa, chuyển đổi số, hình thành cơ sở dữ liệu quốc gia về di sản văn hóa, tiến tới cập nhật nền tảng bản đồ số</a:t>
            </a:r>
            <a:endParaRPr lang="en-US" sz="2200" dirty="0">
              <a:solidFill>
                <a:schemeClr val="bg1"/>
              </a:solidFill>
              <a:latin typeface="Times New Roman" charset="0"/>
              <a:ea typeface="Times New Roman" charset="0"/>
              <a:cs typeface="Times New Roman" charset="0"/>
            </a:endParaRPr>
          </a:p>
          <a:p>
            <a:pPr marL="93663" indent="0" algn="just">
              <a:lnSpc>
                <a:spcPct val="150000"/>
              </a:lnSpc>
              <a:buNone/>
            </a:pPr>
            <a:r>
              <a:rPr lang="en-US" sz="2200" dirty="0">
                <a:solidFill>
                  <a:schemeClr val="bg1"/>
                </a:solidFill>
                <a:latin typeface="Times New Roman" charset="0"/>
                <a:ea typeface="Times New Roman" charset="0"/>
                <a:cs typeface="Times New Roman" charset="0"/>
              </a:rPr>
              <a:t>  - </a:t>
            </a:r>
            <a:r>
              <a:rPr lang="en-US" sz="2200" dirty="0" err="1">
                <a:solidFill>
                  <a:schemeClr val="bg1"/>
                </a:solidFill>
                <a:latin typeface="Times New Roman" charset="0"/>
                <a:ea typeface="Times New Roman" charset="0"/>
                <a:cs typeface="Times New Roman" charset="0"/>
              </a:rPr>
              <a:t>Nâng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cao</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năng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lực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cán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bộ</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trong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việc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ứng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dụng</a:t>
            </a:r>
            <a:r>
              <a:rPr lang="en-US" sz="2200" dirty="0">
                <a:solidFill>
                  <a:schemeClr val="bg1"/>
                </a:solidFill>
                <a:latin typeface="Times New Roman" charset="0"/>
                <a:ea typeface="Times New Roman" charset="0"/>
                <a:cs typeface="Times New Roman" charset="0"/>
              </a:rPr>
              <a:t> KHCN</a:t>
            </a:r>
          </a:p>
        </p:txBody>
      </p:sp>
    </p:spTree>
    <p:extLst>
      <p:ext uri="{BB962C8B-B14F-4D97-AF65-F5344CB8AC3E}">
        <p14:creationId xmlns:p14="http://schemas.microsoft.com/office/powerpoint/2010/main" val="3553527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2"/>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3B3A8B00-1823-18B2-57A0-E961EEA05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724" y="4049712"/>
            <a:ext cx="2808288" cy="2808288"/>
          </a:xfrm>
          <a:prstGeom prst="rect">
            <a:avLst/>
          </a:prstGeom>
        </p:spPr>
      </p:pic>
      <p:grpSp>
        <p:nvGrpSpPr>
          <p:cNvPr id="13" name="组合 5">
            <a:extLst>
              <a:ext uri="{FF2B5EF4-FFF2-40B4-BE49-F238E27FC236}">
                <a16:creationId xmlns:a16="http://schemas.microsoft.com/office/drawing/2014/main" id="{2A64FAB9-BB5C-2A36-4706-E910085487DC}"/>
              </a:ext>
            </a:extLst>
          </p:cNvPr>
          <p:cNvGrpSpPr/>
          <p:nvPr/>
        </p:nvGrpSpPr>
        <p:grpSpPr>
          <a:xfrm>
            <a:off x="734695" y="810895"/>
            <a:ext cx="4598035" cy="262255"/>
            <a:chOff x="611" y="1760"/>
            <a:chExt cx="7241" cy="413"/>
          </a:xfrm>
          <a:solidFill>
            <a:srgbClr val="6AE7FF"/>
          </a:solidFill>
        </p:grpSpPr>
        <p:sp>
          <p:nvSpPr>
            <p:cNvPr id="14" name="矩形 3">
              <a:extLst>
                <a:ext uri="{FF2B5EF4-FFF2-40B4-BE49-F238E27FC236}">
                  <a16:creationId xmlns:a16="http://schemas.microsoft.com/office/drawing/2014/main" id="{CCB034AB-0E64-504C-3604-F1F6812575AE}"/>
                </a:ext>
              </a:extLst>
            </p:cNvPr>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4">
              <a:extLst>
                <a:ext uri="{FF2B5EF4-FFF2-40B4-BE49-F238E27FC236}">
                  <a16:creationId xmlns:a16="http://schemas.microsoft.com/office/drawing/2014/main" id="{C8E59EA5-2708-53DA-416A-37C2B8C77240}"/>
                </a:ext>
              </a:extLst>
            </p:cNvPr>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47">
              <a:extLst>
                <a:ext uri="{FF2B5EF4-FFF2-40B4-BE49-F238E27FC236}">
                  <a16:creationId xmlns:a16="http://schemas.microsoft.com/office/drawing/2014/main" id="{228DF144-4855-316E-E185-FB34F7B6F9AF}"/>
                </a:ext>
              </a:extLst>
            </p:cNvPr>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48">
              <a:extLst>
                <a:ext uri="{FF2B5EF4-FFF2-40B4-BE49-F238E27FC236}">
                  <a16:creationId xmlns:a16="http://schemas.microsoft.com/office/drawing/2014/main" id="{94E7ACD3-C584-5D06-A7C4-E311B56556F8}"/>
                </a:ext>
              </a:extLst>
            </p:cNvPr>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9">
              <a:extLst>
                <a:ext uri="{FF2B5EF4-FFF2-40B4-BE49-F238E27FC236}">
                  <a16:creationId xmlns:a16="http://schemas.microsoft.com/office/drawing/2014/main" id="{6AF39112-FDEC-B84B-E376-A24EAFA87537}"/>
                </a:ext>
              </a:extLst>
            </p:cNvPr>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0">
              <a:extLst>
                <a:ext uri="{FF2B5EF4-FFF2-40B4-BE49-F238E27FC236}">
                  <a16:creationId xmlns:a16="http://schemas.microsoft.com/office/drawing/2014/main" id="{BD136D12-AC92-9682-F45A-E413D33A91AF}"/>
                </a:ext>
              </a:extLst>
            </p:cNvPr>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52">
              <a:extLst>
                <a:ext uri="{FF2B5EF4-FFF2-40B4-BE49-F238E27FC236}">
                  <a16:creationId xmlns:a16="http://schemas.microsoft.com/office/drawing/2014/main" id="{2174ACA0-ED1D-59F0-38B3-17D3F08109F1}"/>
                </a:ext>
              </a:extLst>
            </p:cNvPr>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21" name="Title 1">
            <a:extLst>
              <a:ext uri="{FF2B5EF4-FFF2-40B4-BE49-F238E27FC236}">
                <a16:creationId xmlns:a16="http://schemas.microsoft.com/office/drawing/2014/main" id="{0E1DE46C-891A-5B7F-1D4C-0ADDF71EBA03}"/>
              </a:ext>
            </a:extLst>
          </p:cNvPr>
          <p:cNvSpPr txBox="1">
            <a:spLocks/>
          </p:cNvSpPr>
          <p:nvPr/>
        </p:nvSpPr>
        <p:spPr>
          <a:xfrm>
            <a:off x="1227610" y="411407"/>
            <a:ext cx="8891661" cy="482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a:solidFill>
                  <a:schemeClr val="bg1"/>
                </a:solidFill>
                <a:latin typeface="Times New Roman" charset="0"/>
                <a:ea typeface="Times New Roman" charset="0"/>
                <a:cs typeface="Times New Roman" charset="0"/>
              </a:rPr>
              <a:t> ĐÁNH GIÁ CHUNG</a:t>
            </a:r>
            <a:endParaRPr lang="en-US" sz="2200" b="1" dirty="0">
              <a:solidFill>
                <a:schemeClr val="bg1"/>
              </a:solidFill>
              <a:latin typeface="Times New Roman" charset="0"/>
              <a:ea typeface="Times New Roman" charset="0"/>
              <a:cs typeface="Times New Roman" charset="0"/>
            </a:endParaRPr>
          </a:p>
        </p:txBody>
      </p:sp>
      <p:sp>
        <p:nvSpPr>
          <p:cNvPr id="3" name="Title 1">
            <a:extLst>
              <a:ext uri="{FF2B5EF4-FFF2-40B4-BE49-F238E27FC236}">
                <a16:creationId xmlns:a16="http://schemas.microsoft.com/office/drawing/2014/main" id="{1CC542C9-E987-3653-9620-902EE090DFE9}"/>
              </a:ext>
            </a:extLst>
          </p:cNvPr>
          <p:cNvSpPr txBox="1">
            <a:spLocks/>
          </p:cNvSpPr>
          <p:nvPr/>
        </p:nvSpPr>
        <p:spPr>
          <a:xfrm>
            <a:off x="1232598" y="1324284"/>
            <a:ext cx="6996304" cy="4940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200" b="1" i="1" dirty="0">
                <a:solidFill>
                  <a:schemeClr val="bg1"/>
                </a:solidFill>
                <a:latin typeface="Times New Roman" charset="0"/>
                <a:ea typeface="Times New Roman" charset="0"/>
                <a:cs typeface="Times New Roman" charset="0"/>
              </a:rPr>
              <a:t>HẠN CHẾ </a:t>
            </a:r>
            <a:br>
              <a:rPr lang="en-US" sz="2200" dirty="0">
                <a:solidFill>
                  <a:schemeClr val="bg1"/>
                </a:solidFill>
                <a:latin typeface="Times New Roman" charset="0"/>
                <a:ea typeface="Times New Roman" charset="0"/>
                <a:cs typeface="Times New Roman" charset="0"/>
              </a:rPr>
            </a:br>
            <a:r>
              <a:rPr lang="en-US" sz="2200" dirty="0">
                <a:solidFill>
                  <a:schemeClr val="bg1"/>
                </a:solidFill>
                <a:latin typeface="Times New Roman" charset="0"/>
                <a:ea typeface="Times New Roman" charset="0"/>
                <a:cs typeface="Times New Roman" charset="0"/>
              </a:rPr>
              <a:t> - </a:t>
            </a:r>
            <a:r>
              <a:rPr lang="en-US" sz="2200" dirty="0" err="1">
                <a:solidFill>
                  <a:schemeClr val="bg1"/>
                </a:solidFill>
                <a:latin typeface="Times New Roman" charset="0"/>
                <a:ea typeface="Times New Roman" charset="0"/>
                <a:cs typeface="Times New Roman" charset="0"/>
              </a:rPr>
              <a:t>Việc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xây</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dựng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kho</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dữ</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liệu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chưa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thường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xuyên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tục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và</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bền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vững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chưa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tính</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đến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việc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kết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dữ</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liệu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để</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cùng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khai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thác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đáp</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ứng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được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nhu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cầu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phát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triển</a:t>
            </a:r>
            <a:r>
              <a:rPr lang="en-US" sz="2200" dirty="0">
                <a:solidFill>
                  <a:schemeClr val="bg1"/>
                </a:solidFill>
                <a:latin typeface="Times New Roman" charset="0"/>
                <a:ea typeface="Times New Roman" charset="0"/>
                <a:cs typeface="Times New Roman" charset="0"/>
              </a:rPr>
              <a:t> …</a:t>
            </a:r>
            <a:br>
              <a:rPr lang="en-US" sz="2200" dirty="0">
                <a:solidFill>
                  <a:schemeClr val="bg1"/>
                </a:solidFill>
                <a:latin typeface="Times New Roman" charset="0"/>
                <a:ea typeface="Times New Roman" charset="0"/>
                <a:cs typeface="Times New Roman" charset="0"/>
              </a:rPr>
            </a:br>
            <a:r>
              <a:rPr lang="en-US" sz="2200" dirty="0">
                <a:solidFill>
                  <a:schemeClr val="bg1"/>
                </a:solidFill>
                <a:latin typeface="Times New Roman" charset="0"/>
                <a:ea typeface="Times New Roman" charset="0"/>
                <a:cs typeface="Times New Roman" charset="0"/>
              </a:rPr>
              <a:t> - </a:t>
            </a:r>
            <a:r>
              <a:rPr lang="en-US" sz="2200" dirty="0" err="1">
                <a:solidFill>
                  <a:schemeClr val="bg1"/>
                </a:solidFill>
                <a:latin typeface="Times New Roman" charset="0"/>
                <a:ea typeface="Times New Roman" charset="0"/>
                <a:cs typeface="Times New Roman" charset="0"/>
              </a:rPr>
              <a:t>Phần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mềm</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dùng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chung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hạn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chế</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chưa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đáp</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ứng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được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yêu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cầu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của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thực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tế</a:t>
            </a:r>
            <a:r>
              <a:rPr lang="en-US" sz="2200" dirty="0">
                <a:solidFill>
                  <a:schemeClr val="bg1"/>
                </a:solidFill>
                <a:latin typeface="Times New Roman" charset="0"/>
                <a:ea typeface="Times New Roman" charset="0"/>
                <a:cs typeface="Times New Roman" charset="0"/>
              </a:rPr>
              <a:t>. </a:t>
            </a:r>
            <a:br>
              <a:rPr lang="en-US" sz="2200" dirty="0">
                <a:solidFill>
                  <a:schemeClr val="bg1"/>
                </a:solidFill>
                <a:latin typeface="Times New Roman" charset="0"/>
                <a:ea typeface="Times New Roman" charset="0"/>
                <a:cs typeface="Times New Roman" charset="0"/>
              </a:rPr>
            </a:b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Cơ</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sở</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dữ</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liệu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được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xây</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dựng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và</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vận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hành</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độc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lập</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với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ứng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dụng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công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nghệ</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khác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nhau</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quản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lý</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và</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khai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thác</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riêng</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chưa</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có</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liên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kết</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và</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phân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cấp</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quản</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lý</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khai</a:t>
            </a:r>
            <a:r>
              <a:rPr lang="en-US" sz="2200" dirty="0">
                <a:solidFill>
                  <a:schemeClr val="bg1"/>
                </a:solidFill>
                <a:latin typeface="Times New Roman" charset="0"/>
                <a:ea typeface="Times New Roman" charset="0"/>
                <a:cs typeface="Times New Roman" charset="0"/>
              </a:rPr>
              <a:t> </a:t>
            </a:r>
            <a:r>
              <a:rPr lang="en-US" sz="2200" dirty="0" err="1">
                <a:solidFill>
                  <a:schemeClr val="bg1"/>
                </a:solidFill>
                <a:latin typeface="Times New Roman" charset="0"/>
                <a:ea typeface="Times New Roman" charset="0"/>
                <a:cs typeface="Times New Roman" charset="0"/>
              </a:rPr>
              <a:t>thác</a:t>
            </a:r>
            <a:r>
              <a:rPr lang="en-US" sz="2200" dirty="0">
                <a:solidFill>
                  <a:schemeClr val="bg1"/>
                </a:solidFill>
                <a:latin typeface="Times New Roman" charset="0"/>
                <a:ea typeface="Times New Roman" charset="0"/>
                <a:cs typeface="Times New Roman" charset="0"/>
              </a:rPr>
              <a:t>. </a:t>
            </a:r>
            <a:br>
              <a:rPr lang="en-US" sz="2200" dirty="0">
                <a:solidFill>
                  <a:schemeClr val="bg1"/>
                </a:solidFill>
                <a:latin typeface="Times New Roman" charset="0"/>
                <a:ea typeface="Times New Roman" charset="0"/>
                <a:cs typeface="Times New Roman" charset="0"/>
              </a:rPr>
            </a:br>
            <a:endParaRPr lang="en-US" sz="22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66180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B6D7253-293E-4BC8-B225-7CC291833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45" y="-39767"/>
            <a:ext cx="12301545" cy="6935867"/>
          </a:xfrm>
          <a:prstGeom prst="rect">
            <a:avLst/>
          </a:prstGeom>
        </p:spPr>
      </p:pic>
      <p:pic>
        <p:nvPicPr>
          <p:cNvPr id="15" name="图片 14">
            <a:extLst>
              <a:ext uri="{FF2B5EF4-FFF2-40B4-BE49-F238E27FC236}">
                <a16:creationId xmlns:a16="http://schemas.microsoft.com/office/drawing/2014/main" id="{A256F1B3-CF3C-45AF-8F0A-7533F1BB2A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291" y="1242251"/>
            <a:ext cx="1605418" cy="1554147"/>
          </a:xfrm>
          <a:prstGeom prst="rect">
            <a:avLst/>
          </a:prstGeom>
          <a:effectLst>
            <a:outerShdw blurRad="101600" dist="38100" dir="2700000" algn="tl" rotWithShape="0">
              <a:schemeClr val="bg1">
                <a:lumMod val="50000"/>
                <a:alpha val="37000"/>
              </a:schemeClr>
            </a:outerShdw>
          </a:effectLst>
        </p:spPr>
      </p:pic>
      <p:sp>
        <p:nvSpPr>
          <p:cNvPr id="2" name="Rectangle 1">
            <a:extLst>
              <a:ext uri="{FF2B5EF4-FFF2-40B4-BE49-F238E27FC236}">
                <a16:creationId xmlns:a16="http://schemas.microsoft.com/office/drawing/2014/main" id="{535A95F9-C80E-23AE-FC8C-DDE9E639BAB8}"/>
              </a:ext>
            </a:extLst>
          </p:cNvPr>
          <p:cNvSpPr/>
          <p:nvPr/>
        </p:nvSpPr>
        <p:spPr>
          <a:xfrm>
            <a:off x="1931670" y="2628900"/>
            <a:ext cx="9829800" cy="3630289"/>
          </a:xfrm>
          <a:prstGeom prst="rect">
            <a:avLst/>
          </a:prstGeom>
        </p:spPr>
        <p:txBody>
          <a:bodyPr wrap="square">
            <a:spAutoFit/>
          </a:bodyPr>
          <a:lstStyle/>
          <a:p>
            <a:pPr marR="186055" indent="405765" algn="just">
              <a:lnSpc>
                <a:spcPct val="120000"/>
              </a:lnSpc>
              <a:spcAft>
                <a:spcPts val="800"/>
              </a:spcAft>
            </a:pPr>
            <a:r>
              <a:rPr lang="en-US" sz="2000" b="1" dirty="0">
                <a:solidFill>
                  <a:srgbClr val="6AE7FF"/>
                </a:solidFill>
                <a:latin typeface="Times New Roman" panose="02020603050405020304" pitchFamily="18" charset="0"/>
                <a:cs typeface="Times New Roman" panose="02020603050405020304" pitchFamily="18" charset="0"/>
              </a:rPr>
              <a:t>2. </a:t>
            </a:r>
            <a:r>
              <a:rPr lang="en-US" sz="2000" b="1" dirty="0" err="1">
                <a:solidFill>
                  <a:srgbClr val="6AE7FF"/>
                </a:solidFill>
                <a:latin typeface="Times New Roman" panose="02020603050405020304" pitchFamily="18" charset="0"/>
                <a:cs typeface="Times New Roman" panose="02020603050405020304" pitchFamily="18" charset="0"/>
              </a:rPr>
              <a:t>Chuyển</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đổi</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số</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trong</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lĩnh</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vực</a:t>
            </a:r>
            <a:r>
              <a:rPr lang="en-US" sz="2000" b="1" dirty="0">
                <a:solidFill>
                  <a:srgbClr val="6AE7FF"/>
                </a:solidFill>
                <a:latin typeface="Times New Roman" panose="02020603050405020304" pitchFamily="18" charset="0"/>
                <a:cs typeface="Times New Roman" panose="02020603050405020304" pitchFamily="18" charset="0"/>
              </a:rPr>
              <a:t> di </a:t>
            </a:r>
            <a:r>
              <a:rPr lang="en-US" sz="2000" b="1" dirty="0" err="1">
                <a:solidFill>
                  <a:srgbClr val="6AE7FF"/>
                </a:solidFill>
                <a:latin typeface="Times New Roman" panose="02020603050405020304" pitchFamily="18" charset="0"/>
                <a:cs typeface="Times New Roman" panose="02020603050405020304" pitchFamily="18" charset="0"/>
              </a:rPr>
              <a:t>sản</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văn</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hóa</a:t>
            </a:r>
            <a:r>
              <a:rPr lang="en-US" sz="2000" b="1" dirty="0">
                <a:solidFill>
                  <a:srgbClr val="6AE7FF"/>
                </a:solidFill>
                <a:latin typeface="Times New Roman" panose="02020603050405020304" pitchFamily="18" charset="0"/>
                <a:cs typeface="Times New Roman" panose="02020603050405020304" pitchFamily="18" charset="0"/>
              </a:rPr>
              <a:t> (</a:t>
            </a:r>
            <a:r>
              <a:rPr lang="en-US" sz="2000" b="1" dirty="0" err="1">
                <a:solidFill>
                  <a:srgbClr val="6AE7FF"/>
                </a:solidFill>
                <a:latin typeface="Times New Roman" panose="02020603050405020304" pitchFamily="18" charset="0"/>
                <a:cs typeface="Times New Roman" panose="02020603050405020304" pitchFamily="18" charset="0"/>
              </a:rPr>
              <a:t>Điều</a:t>
            </a:r>
            <a:r>
              <a:rPr lang="en-US" sz="2000" b="1" dirty="0">
                <a:solidFill>
                  <a:srgbClr val="6AE7FF"/>
                </a:solidFill>
                <a:latin typeface="Times New Roman" panose="02020603050405020304" pitchFamily="18" charset="0"/>
                <a:cs typeface="Times New Roman" panose="02020603050405020304" pitchFamily="18" charset="0"/>
              </a:rPr>
              <a:t> 85).</a:t>
            </a:r>
            <a:endParaRPr lang="en-US" sz="2000" b="1" i="1" dirty="0">
              <a:solidFill>
                <a:srgbClr val="6AE7FF"/>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186055" indent="-342900" algn="just">
              <a:lnSpc>
                <a:spcPct val="120000"/>
              </a:lnSpc>
              <a:spcAft>
                <a:spcPts val="800"/>
              </a:spcAft>
              <a:buFontTx/>
              <a:buChar char="-"/>
            </a:pP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Xây</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dựng</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nền</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tảng</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quản</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lý</a:t>
            </a:r>
            <a:endPar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186055" indent="-342900" algn="just">
              <a:lnSpc>
                <a:spcPct val="120000"/>
              </a:lnSpc>
              <a:spcAft>
                <a:spcPts val="800"/>
              </a:spcAft>
              <a:buFontTx/>
              <a:buChar char="-"/>
            </a:pP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Quy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trình</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tiêu</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chuẩn</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số</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hóa</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cập</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nhật</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khai</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thác</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chia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sẻ</a:t>
            </a:r>
            <a:endPar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186055" indent="-342900" algn="just">
              <a:lnSpc>
                <a:spcPct val="120000"/>
              </a:lnSpc>
              <a:spcAft>
                <a:spcPts val="800"/>
              </a:spcAft>
              <a:buFontTx/>
              <a:buChar char="-"/>
            </a:pP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Số</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hóa</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tư</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liệu</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và</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di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sản</a:t>
            </a:r>
            <a:endPar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186055" indent="-342900" algn="just">
              <a:lnSpc>
                <a:spcPct val="120000"/>
              </a:lnSpc>
              <a:spcAft>
                <a:spcPts val="800"/>
              </a:spcAft>
              <a:buFontTx/>
              <a:buChar char="-"/>
            </a:pP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Khai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thác</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trên</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môi</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trường</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điện</a:t>
            </a:r>
            <a:r>
              <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tử</a:t>
            </a:r>
            <a:endParaRPr lang="en-US" sz="2000"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R="186055" indent="405765" algn="just">
              <a:lnSpc>
                <a:spcPct val="120000"/>
              </a:lnSpc>
              <a:spcAft>
                <a:spcPts val="800"/>
              </a:spcAft>
            </a:pPr>
            <a:r>
              <a:rPr lang="vi-VN" sz="2000" b="1"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Dự thảo Nghị định quy định chi tiết một số điều và biện pháp tổ chức, hướng dẫn thi hành Luật Di sản văn hóa</a:t>
            </a:r>
            <a:r>
              <a:rPr lang="en-US" sz="2000" b="1"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b="1" i="1"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Chương</a:t>
            </a:r>
            <a:r>
              <a:rPr lang="en-US" sz="2000" b="1"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VII</a:t>
            </a:r>
          </a:p>
          <a:p>
            <a:pPr marR="186055" indent="405765" algn="just">
              <a:lnSpc>
                <a:spcPct val="120000"/>
              </a:lnSpc>
              <a:spcAft>
                <a:spcPts val="800"/>
              </a:spcAft>
            </a:pPr>
            <a:r>
              <a:rPr lang="en-US" sz="2000" b="1" i="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p>
        </p:txBody>
      </p:sp>
    </p:spTree>
    <p:extLst>
      <p:ext uri="{BB962C8B-B14F-4D97-AF65-F5344CB8AC3E}">
        <p14:creationId xmlns:p14="http://schemas.microsoft.com/office/powerpoint/2010/main" val="382689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5C66CF0-F465-434E-8D74-652B5A8C5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
            <a:ext cx="14147922" cy="8293100"/>
          </a:xfrm>
          <a:prstGeom prst="rect">
            <a:avLst/>
          </a:prstGeom>
        </p:spPr>
      </p:pic>
      <p:sp>
        <p:nvSpPr>
          <p:cNvPr id="3" name="文本框 10">
            <a:extLst>
              <a:ext uri="{FF2B5EF4-FFF2-40B4-BE49-F238E27FC236}">
                <a16:creationId xmlns:a16="http://schemas.microsoft.com/office/drawing/2014/main" id="{E850BB31-113D-9530-E26C-9C9E1AB6B144}"/>
              </a:ext>
            </a:extLst>
          </p:cNvPr>
          <p:cNvSpPr txBox="1"/>
          <p:nvPr/>
        </p:nvSpPr>
        <p:spPr>
          <a:xfrm>
            <a:off x="-508000" y="2208530"/>
            <a:ext cx="7239000" cy="2123658"/>
          </a:xfrm>
          <a:prstGeom prst="rect">
            <a:avLst/>
          </a:prstGeom>
          <a:noFill/>
          <a:effectLst/>
        </p:spPr>
        <p:txBody>
          <a:bodyPr wrap="square" rtlCol="0">
            <a:spAutoFit/>
          </a:bodyPr>
          <a:lstStyle/>
          <a:p>
            <a:pPr algn="ctr"/>
            <a:r>
              <a:rPr lang="en-US" sz="6600" dirty="0">
                <a:solidFill>
                  <a:schemeClr val="bg2"/>
                </a:solidFill>
                <a:latin typeface="Times New Roman" panose="02020603050405020304" pitchFamily="18" charset="0"/>
                <a:cs typeface="Times New Roman" panose="02020603050405020304" pitchFamily="18" charset="0"/>
              </a:rPr>
              <a:t>TRÂN TRỌNG </a:t>
            </a:r>
            <a:r>
              <a:rPr lang="vi-VN" sz="6600" dirty="0">
                <a:solidFill>
                  <a:schemeClr val="bg2"/>
                </a:solidFill>
                <a:latin typeface="Times New Roman" panose="02020603050405020304" pitchFamily="18" charset="0"/>
                <a:cs typeface="Times New Roman" panose="02020603050405020304" pitchFamily="18" charset="0"/>
              </a:rPr>
              <a:t>CẢM ƠN!</a:t>
            </a:r>
            <a:endParaRPr lang="en-US" sz="6600" b="1" dirty="0">
              <a:solidFill>
                <a:schemeClr val="bg2"/>
              </a:solidFill>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124110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6537" y="620661"/>
            <a:ext cx="9478926" cy="1785104"/>
          </a:xfrm>
          <a:prstGeom prst="rect">
            <a:avLst/>
          </a:prstGeom>
          <a:noFill/>
        </p:spPr>
        <p:txBody>
          <a:bodyPr wrap="square" rtlCol="0">
            <a:spAutoFit/>
          </a:bodyPr>
          <a:lstStyle/>
          <a:p>
            <a:pPr lvl="0">
              <a:defRPr/>
            </a:pPr>
            <a:r>
              <a:rPr lang="vi-VN"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Luật Di sản văn hóa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được</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200" dirty="0">
                <a:solidFill>
                  <a:schemeClr val="bg1"/>
                </a:solidFill>
                <a:latin typeface="Times New Roman" panose="02020603050405020304" pitchFamily="18" charset="0"/>
                <a:cs typeface="Times New Roman" panose="02020603050405020304" pitchFamily="18" charset="0"/>
              </a:rPr>
              <a:t>Quốc hội nước Cộng hoà xã hội chủ nghĩa Việt Nam chính thức thông qua Luật Di sản văn hóa vào chiều ngày 23/11/2024 - Ngày Di sản văn hóa Việt Nam</a:t>
            </a:r>
            <a:r>
              <a:rPr lang="en-US" sz="2200" dirty="0">
                <a:solidFill>
                  <a:schemeClr val="bg1"/>
                </a:solidFill>
                <a:latin typeface="Times New Roman" panose="02020603050405020304" pitchFamily="18" charset="0"/>
                <a:cs typeface="Times New Roman" panose="02020603050405020304" pitchFamily="18" charset="0"/>
              </a:rPr>
              <a:t>,</a:t>
            </a:r>
            <a:r>
              <a:rPr lang="vi-VN" sz="2200" dirty="0">
                <a:solidFill>
                  <a:schemeClr val="bg1"/>
                </a:solidFill>
                <a:latin typeface="Times New Roman" panose="02020603050405020304" pitchFamily="18" charset="0"/>
                <a:cs typeface="Times New Roman" panose="02020603050405020304" pitchFamily="18" charset="0"/>
              </a:rPr>
              <a:t> </a:t>
            </a:r>
            <a:r>
              <a:rPr lang="vi-VN"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gồm </a:t>
            </a:r>
            <a:r>
              <a:rPr lang="vi-VN" sz="2200" b="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09</a:t>
            </a:r>
            <a:r>
              <a:rPr lang="vi-VN"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chương, </a:t>
            </a:r>
            <a:r>
              <a:rPr lang="vi-VN" sz="2200" b="1"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95</a:t>
            </a:r>
            <a:r>
              <a:rPr lang="vi-VN"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điều, tăng 02 chương, 22 điều so với Luật hiện hành (07 chương, 73 điều).</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Trong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đó</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có</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2/11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điểm</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mới</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liên</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quan</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đến</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di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sản</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tư</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liệu</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và</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chuyển</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đổi</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số</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200" dirty="0" err="1">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là</a:t>
            </a:r>
            <a:r>
              <a:rPr lang="en-US" sz="22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a:t>
            </a:r>
          </a:p>
        </p:txBody>
      </p:sp>
      <p:sp>
        <p:nvSpPr>
          <p:cNvPr id="9" name="圆角矩形 8"/>
          <p:cNvSpPr/>
          <p:nvPr/>
        </p:nvSpPr>
        <p:spPr>
          <a:xfrm>
            <a:off x="1464309" y="2686994"/>
            <a:ext cx="9371152" cy="1531134"/>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10000"/>
              </a:lnSpc>
              <a:spcBef>
                <a:spcPts val="600"/>
              </a:spcBef>
              <a:spcAft>
                <a:spcPts val="600"/>
              </a:spcAft>
            </a:pPr>
            <a:r>
              <a:rPr lang="en-US" sz="2200" dirty="0">
                <a:latin typeface="Times New Roman" panose="02020603050405020304" pitchFamily="18" charset="0"/>
                <a:ea typeface="Malgun Gothic" panose="020B0503020000020004" pitchFamily="34" charset="-127"/>
                <a:cs typeface="Times New Roman" panose="02020603050405020304" pitchFamily="18" charset="0"/>
              </a:rPr>
              <a:t>- </a:t>
            </a:r>
            <a:r>
              <a:rPr lang="vi-VN" sz="2200" dirty="0">
                <a:latin typeface="Times New Roman" panose="02020603050405020304" pitchFamily="18" charset="0"/>
                <a:ea typeface="Malgun Gothic" panose="020B0503020000020004" pitchFamily="34" charset="-127"/>
                <a:cs typeface="Times New Roman" panose="02020603050405020304" pitchFamily="18" charset="0"/>
              </a:rPr>
              <a:t>Quy định </a:t>
            </a:r>
            <a:r>
              <a:rPr lang="vi-VN" sz="2200" dirty="0">
                <a:latin typeface="Times New Roman" panose="02020603050405020304" pitchFamily="18" charset="0"/>
                <a:ea typeface="Calibri" panose="020F0502020204030204" pitchFamily="34" charset="0"/>
                <a:cs typeface="Times New Roman" panose="02020603050405020304" pitchFamily="18" charset="0"/>
              </a:rPr>
              <a:t>chính sách về quản lý, </a:t>
            </a:r>
            <a:r>
              <a:rPr lang="vi-VN" sz="2200" dirty="0">
                <a:latin typeface="Times New Roman" panose="02020603050405020304" pitchFamily="18" charset="0"/>
                <a:ea typeface="Malgun Gothic" panose="020B0503020000020004" pitchFamily="34" charset="-127"/>
                <a:cs typeface="Times New Roman" panose="02020603050405020304" pitchFamily="18" charset="0"/>
              </a:rPr>
              <a:t>bảo vệ và phát huy giá trị di sản tư liệu </a:t>
            </a:r>
            <a:r>
              <a:rPr lang="vi-VN" sz="2200" b="1" i="1" dirty="0">
                <a:latin typeface="Times New Roman" panose="02020603050405020304" pitchFamily="18" charset="0"/>
                <a:ea typeface="Malgun Gothic" panose="020B0503020000020004" pitchFamily="34" charset="-127"/>
                <a:cs typeface="Times New Roman" panose="02020603050405020304" pitchFamily="18" charset="0"/>
              </a:rPr>
              <a:t>tại Chương IV (gồm 11 Điều từ Điều 53 đến Điều 63)</a:t>
            </a:r>
            <a:r>
              <a:rPr lang="vi-VN" sz="2200" dirty="0">
                <a:latin typeface="Times New Roman" panose="02020603050405020304" pitchFamily="18" charset="0"/>
                <a:ea typeface="Malgun Gothic" panose="020B0503020000020004" pitchFamily="34" charset="-127"/>
                <a:cs typeface="Times New Roman" panose="02020603050405020304" pitchFamily="18" charset="0"/>
              </a:rPr>
              <a:t>; </a:t>
            </a:r>
            <a:endParaRPr lang="en-US" sz="2200" dirty="0">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33" name="圆角矩形 32"/>
          <p:cNvSpPr/>
          <p:nvPr/>
        </p:nvSpPr>
        <p:spPr>
          <a:xfrm>
            <a:off x="1464310" y="4444365"/>
            <a:ext cx="9371153" cy="1531134"/>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0000"/>
              </a:lnSpc>
              <a:spcBef>
                <a:spcPts val="60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V</a:t>
            </a:r>
            <a:r>
              <a:rPr lang="pl-PL" sz="2200" dirty="0">
                <a:latin typeface="Times New Roman" panose="02020603050405020304" pitchFamily="18" charset="0"/>
                <a:cs typeface="Times New Roman" panose="02020603050405020304" pitchFamily="18" charset="0"/>
              </a:rPr>
              <a:t>iệc hoàn thiện hành lang pháp lý cho hoạt động sử dụng, khai thác, chuyển đổi số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xây dựng cơ sở dữ liệu quốc gia về di sản văn hoá</a:t>
            </a:r>
            <a:r>
              <a:rPr lang="en-US" sz="2200" dirty="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ea typeface="Malgun Gothic" panose="020B0503020000020004" pitchFamily="34" charset="-127"/>
                <a:cs typeface="Times New Roman" panose="02020603050405020304" pitchFamily="18" charset="0"/>
              </a:rPr>
              <a:t>(gồm </a:t>
            </a:r>
            <a:r>
              <a:rPr lang="en-US" sz="2200" b="1" i="1" dirty="0">
                <a:latin typeface="Times New Roman" panose="02020603050405020304" pitchFamily="18" charset="0"/>
                <a:ea typeface="Malgun Gothic" panose="020B0503020000020004" pitchFamily="34" charset="-127"/>
                <a:cs typeface="Times New Roman" panose="02020603050405020304" pitchFamily="18" charset="0"/>
              </a:rPr>
              <a:t>2</a:t>
            </a:r>
            <a:r>
              <a:rPr lang="vi-VN" sz="2200" b="1" i="1" dirty="0">
                <a:latin typeface="Times New Roman" panose="02020603050405020304" pitchFamily="18" charset="0"/>
                <a:ea typeface="Malgun Gothic" panose="020B0503020000020004" pitchFamily="34" charset="-127"/>
                <a:cs typeface="Times New Roman" panose="02020603050405020304" pitchFamily="18" charset="0"/>
              </a:rPr>
              <a:t> Điều từ Điều </a:t>
            </a:r>
            <a:r>
              <a:rPr lang="en-US" sz="2200" b="1" i="1" dirty="0">
                <a:latin typeface="Times New Roman" panose="02020603050405020304" pitchFamily="18" charset="0"/>
                <a:ea typeface="Malgun Gothic" panose="020B0503020000020004" pitchFamily="34" charset="-127"/>
                <a:cs typeface="Times New Roman" panose="02020603050405020304" pitchFamily="18" charset="0"/>
              </a:rPr>
              <a:t>85</a:t>
            </a:r>
            <a:r>
              <a:rPr lang="vi-VN" sz="2200" b="1" i="1" dirty="0">
                <a:latin typeface="Times New Roman" panose="02020603050405020304" pitchFamily="18" charset="0"/>
                <a:ea typeface="Malgun Gothic" panose="020B0503020000020004" pitchFamily="34" charset="-127"/>
                <a:cs typeface="Times New Roman" panose="02020603050405020304" pitchFamily="18" charset="0"/>
              </a:rPr>
              <a:t> đến Điều </a:t>
            </a:r>
            <a:r>
              <a:rPr lang="en-US" sz="2200" b="1" i="1" dirty="0">
                <a:latin typeface="Times New Roman" panose="02020603050405020304" pitchFamily="18" charset="0"/>
                <a:ea typeface="Malgun Gothic" panose="020B0503020000020004" pitchFamily="34" charset="-127"/>
                <a:cs typeface="Times New Roman" panose="02020603050405020304" pitchFamily="18" charset="0"/>
              </a:rPr>
              <a:t>86</a:t>
            </a:r>
            <a:r>
              <a:rPr lang="vi-VN" sz="2200" b="1" i="1" dirty="0">
                <a:latin typeface="Times New Roman" panose="02020603050405020304" pitchFamily="18" charset="0"/>
                <a:ea typeface="Malgun Gothic" panose="020B0503020000020004" pitchFamily="34" charset="-127"/>
                <a:cs typeface="Times New Roman" panose="02020603050405020304" pitchFamily="18" charset="0"/>
              </a:rPr>
              <a:t>)</a:t>
            </a:r>
            <a:r>
              <a:rPr lang="pl-PL" sz="2200" dirty="0">
                <a:latin typeface="Times New Roman" panose="02020603050405020304" pitchFamily="18" charset="0"/>
                <a:cs typeface="Times New Roman" panose="02020603050405020304" pitchFamily="18" charset="0"/>
              </a:rPr>
              <a:t>.</a:t>
            </a:r>
            <a:endParaRPr lang="vi-VN" sz="2200" dirty="0">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3000">
        <p:pull/>
      </p:transition>
    </mc:Choice>
    <mc:Fallback xmlns="">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3800"/>
                            </p:stCondLst>
                            <p:childTnLst>
                              <p:par>
                                <p:cTn id="13" presetID="29"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500"/>
                                        <p:tgtEl>
                                          <p:spTgt spid="9"/>
                                        </p:tgtEl>
                                      </p:cBhvr>
                                    </p:animEffect>
                                  </p:childTnLst>
                                </p:cTn>
                              </p:par>
                            </p:childTnLst>
                          </p:cTn>
                        </p:par>
                        <p:par>
                          <p:cTn id="18" fill="hold">
                            <p:stCondLst>
                              <p:cond delay="14300"/>
                            </p:stCondLst>
                            <p:childTnLst>
                              <p:par>
                                <p:cTn id="19" presetID="29" presetClass="entr" presetSubtype="0" fill="hold" grpId="1"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ppt_x</p:attrName>
                                        </p:attrNameLst>
                                      </p:cBhvr>
                                      <p:tavLst>
                                        <p:tav tm="0">
                                          <p:val>
                                            <p:strVal val="#ppt_x-.2"/>
                                          </p:val>
                                        </p:tav>
                                        <p:tav tm="100000">
                                          <p:val>
                                            <p:strVal val="#ppt_x"/>
                                          </p:val>
                                        </p:tav>
                                      </p:tavLst>
                                    </p:anim>
                                    <p:anim calcmode="lin" valueType="num">
                                      <p:cBhvr>
                                        <p:cTn id="22"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33" grpId="0" animBg="1"/>
      <p:bldP spid="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charset="-122"/>
                  <a:ea typeface="微软雅黑" panose="020B0503020204020204" charset="-122"/>
                </a:rPr>
                <a:t>1</a:t>
              </a:r>
            </a:p>
          </p:txBody>
        </p:sp>
      </p:grpSp>
      <p:sp>
        <p:nvSpPr>
          <p:cNvPr id="264" name="文本框 263"/>
          <p:cNvSpPr txBox="1"/>
          <p:nvPr/>
        </p:nvSpPr>
        <p:spPr>
          <a:xfrm>
            <a:off x="1037031" y="435326"/>
            <a:ext cx="6673448" cy="461665"/>
          </a:xfrm>
          <a:prstGeom prst="rect">
            <a:avLst/>
          </a:prstGeom>
          <a:noFill/>
        </p:spPr>
        <p:txBody>
          <a:bodyPr wrap="square" rtlCol="0">
            <a:spAutoFit/>
          </a:bodyPr>
          <a:lstStyle/>
          <a:p>
            <a:pPr algn="just"/>
            <a:r>
              <a:rPr lang="en-US" sz="2400" b="1" kern="100" spc="5" dirty="0" err="1">
                <a:solidFill>
                  <a:schemeClr val="bg1"/>
                </a:solidFill>
                <a:latin typeface="Times New Roman" panose="02020603050405020304" pitchFamily="18" charset="0"/>
                <a:ea typeface="宋体" panose="02010600030101010101" pitchFamily="2" charset="-122"/>
              </a:rPr>
              <a:t>Về</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Bảo</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vệ</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và</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phát</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huy</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giá</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trị</a:t>
            </a:r>
            <a:r>
              <a:rPr lang="en-US" sz="2400" b="1" kern="100" spc="5" dirty="0">
                <a:solidFill>
                  <a:schemeClr val="bg1"/>
                </a:solidFill>
                <a:latin typeface="Times New Roman" panose="02020603050405020304" pitchFamily="18" charset="0"/>
                <a:ea typeface="宋体" panose="02010600030101010101" pitchFamily="2" charset="-122"/>
              </a:rPr>
              <a:t> di </a:t>
            </a:r>
            <a:r>
              <a:rPr lang="en-US" sz="2400" b="1" kern="100" spc="5" dirty="0" err="1">
                <a:solidFill>
                  <a:schemeClr val="bg1"/>
                </a:solidFill>
                <a:latin typeface="Times New Roman" panose="02020603050405020304" pitchFamily="18" charset="0"/>
                <a:ea typeface="宋体" panose="02010600030101010101" pitchFamily="2" charset="-122"/>
              </a:rPr>
              <a:t>sản</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tư</a:t>
            </a:r>
            <a:r>
              <a:rPr lang="en-US" sz="2400" b="1" kern="100" spc="5" dirty="0">
                <a:solidFill>
                  <a:schemeClr val="bg1"/>
                </a:solidFill>
                <a:latin typeface="Times New Roman" panose="02020603050405020304" pitchFamily="18" charset="0"/>
                <a:ea typeface="宋体" panose="02010600030101010101" pitchFamily="2" charset="-122"/>
              </a:rPr>
              <a:t> </a:t>
            </a:r>
            <a:r>
              <a:rPr lang="en-US" sz="2400" b="1" kern="100" spc="5" dirty="0" err="1">
                <a:solidFill>
                  <a:schemeClr val="bg1"/>
                </a:solidFill>
                <a:latin typeface="Times New Roman" panose="02020603050405020304" pitchFamily="18" charset="0"/>
                <a:ea typeface="宋体" panose="02010600030101010101" pitchFamily="2" charset="-122"/>
              </a:rPr>
              <a:t>liệu</a:t>
            </a:r>
            <a:endParaRPr lang="vi-VN" sz="2400" kern="100" dirty="0">
              <a:solidFill>
                <a:schemeClr val="bg1"/>
              </a:solidFill>
              <a:latin typeface="Calibri" panose="020F0502020204030204" pitchFamily="34" charset="0"/>
              <a:ea typeface="宋体" panose="02010600030101010101" pitchFamily="2" charset="-122"/>
            </a:endParaRPr>
          </a:p>
        </p:txBody>
      </p:sp>
      <p:sp>
        <p:nvSpPr>
          <p:cNvPr id="7" name="任意多边形: 形状 6"/>
          <p:cNvSpPr/>
          <p:nvPr/>
        </p:nvSpPr>
        <p:spPr>
          <a:xfrm>
            <a:off x="6342742"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6342742"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H="1">
            <a:off x="695325"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flipH="1">
            <a:off x="695325"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44331" y="4222591"/>
            <a:ext cx="3109229" cy="1107996"/>
          </a:xfrm>
          <a:prstGeom prst="rect">
            <a:avLst/>
          </a:prstGeom>
        </p:spPr>
        <p:txBody>
          <a:bodyPr wrap="square">
            <a:spAutoFit/>
          </a:bodyPr>
          <a:lstStyle/>
          <a:p>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Văn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bia</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Lê,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Mạc</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2010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sách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2017)</a:t>
            </a:r>
          </a:p>
        </p:txBody>
      </p:sp>
      <p:sp>
        <p:nvSpPr>
          <p:cNvPr id="69" name="矩形 68"/>
          <p:cNvSpPr/>
          <p:nvPr/>
        </p:nvSpPr>
        <p:spPr>
          <a:xfrm>
            <a:off x="887867" y="2203961"/>
            <a:ext cx="3109229" cy="769441"/>
          </a:xfrm>
          <a:prstGeom prst="rect">
            <a:avLst/>
          </a:prstGeom>
        </p:spPr>
        <p:txBody>
          <a:bodyPr wrap="square">
            <a:spAutoFit/>
          </a:bodyPr>
          <a:lstStyle/>
          <a:p>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22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Mộc</a:t>
            </a:r>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2009)</a:t>
            </a:r>
          </a:p>
        </p:txBody>
      </p:sp>
      <p:sp>
        <p:nvSpPr>
          <p:cNvPr id="72" name="矩形 71"/>
          <p:cNvSpPr/>
          <p:nvPr/>
        </p:nvSpPr>
        <p:spPr>
          <a:xfrm>
            <a:off x="8322259" y="2147609"/>
            <a:ext cx="3109229" cy="1229183"/>
          </a:xfrm>
          <a:prstGeom prst="rect">
            <a:avLst/>
          </a:prstGeom>
        </p:spPr>
        <p:txBody>
          <a:bodyPr wrap="square">
            <a:spAutoFit/>
          </a:bodyPr>
          <a:lstStyle/>
          <a:p>
            <a:pPr>
              <a:lnSpc>
                <a:spcPct val="115000"/>
              </a:lnSpc>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Châu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2014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sách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2019)</a:t>
            </a:r>
          </a:p>
        </p:txBody>
      </p:sp>
      <p:grpSp>
        <p:nvGrpSpPr>
          <p:cNvPr id="21" name="组合 32">
            <a:extLst>
              <a:ext uri="{FF2B5EF4-FFF2-40B4-BE49-F238E27FC236}">
                <a16:creationId xmlns:a16="http://schemas.microsoft.com/office/drawing/2014/main" id="{3248D204-F7C2-60D3-4EC7-E130E5646844}"/>
              </a:ext>
            </a:extLst>
          </p:cNvPr>
          <p:cNvGrpSpPr/>
          <p:nvPr/>
        </p:nvGrpSpPr>
        <p:grpSpPr>
          <a:xfrm>
            <a:off x="4182820" y="2041433"/>
            <a:ext cx="1480714" cy="1480714"/>
            <a:chOff x="1991832" y="3742659"/>
            <a:chExt cx="914400" cy="914400"/>
          </a:xfrm>
        </p:grpSpPr>
        <p:sp>
          <p:nvSpPr>
            <p:cNvPr id="22" name="椭圆 6">
              <a:extLst>
                <a:ext uri="{FF2B5EF4-FFF2-40B4-BE49-F238E27FC236}">
                  <a16:creationId xmlns:a16="http://schemas.microsoft.com/office/drawing/2014/main" id="{B1539DCC-2161-24EA-DA64-E1071638C97E}"/>
                </a:ext>
              </a:extLst>
            </p:cNvPr>
            <p:cNvSpPr/>
            <p:nvPr/>
          </p:nvSpPr>
          <p:spPr>
            <a:xfrm>
              <a:off x="1991832" y="37426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statistics-on-laptop_82095">
              <a:extLst>
                <a:ext uri="{FF2B5EF4-FFF2-40B4-BE49-F238E27FC236}">
                  <a16:creationId xmlns:a16="http://schemas.microsoft.com/office/drawing/2014/main" id="{4125953A-D1FF-0A96-1FF8-F835FE117C77}"/>
                </a:ext>
              </a:extLst>
            </p:cNvPr>
            <p:cNvSpPr>
              <a:spLocks noChangeAspect="1"/>
            </p:cNvSpPr>
            <p:nvPr/>
          </p:nvSpPr>
          <p:spPr bwMode="auto">
            <a:xfrm>
              <a:off x="2254903" y="3999630"/>
              <a:ext cx="388257" cy="388257"/>
            </a:xfrm>
            <a:custGeom>
              <a:avLst/>
              <a:gdLst>
                <a:gd name="connsiteX0" fmla="*/ 211137 w 331788"/>
                <a:gd name="connsiteY0" fmla="*/ 211138 h 331788"/>
                <a:gd name="connsiteX1" fmla="*/ 211137 w 331788"/>
                <a:gd name="connsiteY1" fmla="*/ 314326 h 331788"/>
                <a:gd name="connsiteX2" fmla="*/ 314325 w 331788"/>
                <a:gd name="connsiteY2" fmla="*/ 211138 h 331788"/>
                <a:gd name="connsiteX3" fmla="*/ 211137 w 331788"/>
                <a:gd name="connsiteY3" fmla="*/ 211138 h 331788"/>
                <a:gd name="connsiteX4" fmla="*/ 203047 w 331788"/>
                <a:gd name="connsiteY4" fmla="*/ 195263 h 331788"/>
                <a:gd name="connsiteX5" fmla="*/ 323713 w 331788"/>
                <a:gd name="connsiteY5" fmla="*/ 195263 h 331788"/>
                <a:gd name="connsiteX6" fmla="*/ 328903 w 331788"/>
                <a:gd name="connsiteY6" fmla="*/ 197858 h 331788"/>
                <a:gd name="connsiteX7" fmla="*/ 330200 w 331788"/>
                <a:gd name="connsiteY7" fmla="*/ 204345 h 331788"/>
                <a:gd name="connsiteX8" fmla="*/ 204344 w 331788"/>
                <a:gd name="connsiteY8" fmla="*/ 330201 h 331788"/>
                <a:gd name="connsiteX9" fmla="*/ 203047 w 331788"/>
                <a:gd name="connsiteY9" fmla="*/ 330201 h 331788"/>
                <a:gd name="connsiteX10" fmla="*/ 197857 w 331788"/>
                <a:gd name="connsiteY10" fmla="*/ 328904 h 331788"/>
                <a:gd name="connsiteX11" fmla="*/ 195262 w 331788"/>
                <a:gd name="connsiteY11" fmla="*/ 323714 h 331788"/>
                <a:gd name="connsiteX12" fmla="*/ 195262 w 331788"/>
                <a:gd name="connsiteY12" fmla="*/ 203048 h 331788"/>
                <a:gd name="connsiteX13" fmla="*/ 203047 w 331788"/>
                <a:gd name="connsiteY13" fmla="*/ 195263 h 331788"/>
                <a:gd name="connsiteX14" fmla="*/ 165894 w 331788"/>
                <a:gd name="connsiteY14" fmla="*/ 0 h 331788"/>
                <a:gd name="connsiteX15" fmla="*/ 331788 w 331788"/>
                <a:gd name="connsiteY15" fmla="*/ 165894 h 331788"/>
                <a:gd name="connsiteX16" fmla="*/ 316236 w 331788"/>
                <a:gd name="connsiteY16" fmla="*/ 181446 h 331788"/>
                <a:gd name="connsiteX17" fmla="*/ 181446 w 331788"/>
                <a:gd name="connsiteY17" fmla="*/ 181446 h 331788"/>
                <a:gd name="connsiteX18" fmla="*/ 181446 w 331788"/>
                <a:gd name="connsiteY18" fmla="*/ 316236 h 331788"/>
                <a:gd name="connsiteX19" fmla="*/ 165894 w 331788"/>
                <a:gd name="connsiteY19" fmla="*/ 331788 h 331788"/>
                <a:gd name="connsiteX20" fmla="*/ 0 w 331788"/>
                <a:gd name="connsiteY20" fmla="*/ 165894 h 331788"/>
                <a:gd name="connsiteX21" fmla="*/ 165894 w 331788"/>
                <a:gd name="connsiteY2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788" h="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chemeClr val="bg1"/>
            </a:solidFill>
            <a:ln>
              <a:noFill/>
            </a:ln>
          </p:spPr>
          <p:txBody>
            <a:bodyPr/>
            <a:lstStyle/>
            <a:p>
              <a:endParaRPr lang="zh-CN" altLang="en-US"/>
            </a:p>
          </p:txBody>
        </p:sp>
      </p:grpSp>
      <p:grpSp>
        <p:nvGrpSpPr>
          <p:cNvPr id="24" name="组合 34">
            <a:extLst>
              <a:ext uri="{FF2B5EF4-FFF2-40B4-BE49-F238E27FC236}">
                <a16:creationId xmlns:a16="http://schemas.microsoft.com/office/drawing/2014/main" id="{4FAC8500-E95C-1E63-F0A4-CD036CB69502}"/>
              </a:ext>
            </a:extLst>
          </p:cNvPr>
          <p:cNvGrpSpPr/>
          <p:nvPr/>
        </p:nvGrpSpPr>
        <p:grpSpPr>
          <a:xfrm>
            <a:off x="6580329" y="2041433"/>
            <a:ext cx="1524541" cy="1480714"/>
            <a:chOff x="4423144" y="2739587"/>
            <a:chExt cx="914400" cy="914400"/>
          </a:xfrm>
        </p:grpSpPr>
        <p:sp>
          <p:nvSpPr>
            <p:cNvPr id="25" name="椭圆 7">
              <a:extLst>
                <a:ext uri="{FF2B5EF4-FFF2-40B4-BE49-F238E27FC236}">
                  <a16:creationId xmlns:a16="http://schemas.microsoft.com/office/drawing/2014/main" id="{A85492D0-C616-DEBE-EF92-409F231B4A94}"/>
                </a:ext>
              </a:extLst>
            </p:cNvPr>
            <p:cNvSpPr/>
            <p:nvPr/>
          </p:nvSpPr>
          <p:spPr>
            <a:xfrm>
              <a:off x="4423144" y="2739587"/>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statistics-on-laptop_82095">
              <a:extLst>
                <a:ext uri="{FF2B5EF4-FFF2-40B4-BE49-F238E27FC236}">
                  <a16:creationId xmlns:a16="http://schemas.microsoft.com/office/drawing/2014/main" id="{C9E6A905-7E72-F842-6B11-35FA7000DCFB}"/>
                </a:ext>
              </a:extLst>
            </p:cNvPr>
            <p:cNvSpPr>
              <a:spLocks noChangeAspect="1"/>
            </p:cNvSpPr>
            <p:nvPr/>
          </p:nvSpPr>
          <p:spPr bwMode="auto">
            <a:xfrm>
              <a:off x="4731947" y="3002658"/>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bg1"/>
            </a:solidFill>
            <a:ln>
              <a:noFill/>
            </a:ln>
          </p:spPr>
          <p:txBody>
            <a:bodyPr/>
            <a:lstStyle/>
            <a:p>
              <a:endParaRPr lang="zh-CN" altLang="en-US" dirty="0"/>
            </a:p>
          </p:txBody>
        </p:sp>
      </p:grpSp>
      <p:grpSp>
        <p:nvGrpSpPr>
          <p:cNvPr id="27" name="组合 33">
            <a:extLst>
              <a:ext uri="{FF2B5EF4-FFF2-40B4-BE49-F238E27FC236}">
                <a16:creationId xmlns:a16="http://schemas.microsoft.com/office/drawing/2014/main" id="{79A20097-F714-872F-EFBF-FFD045882AD8}"/>
              </a:ext>
            </a:extLst>
          </p:cNvPr>
          <p:cNvGrpSpPr/>
          <p:nvPr/>
        </p:nvGrpSpPr>
        <p:grpSpPr>
          <a:xfrm>
            <a:off x="4164609" y="4030223"/>
            <a:ext cx="1498925" cy="1498925"/>
            <a:chOff x="6854456" y="3707148"/>
            <a:chExt cx="914400" cy="914400"/>
          </a:xfrm>
        </p:grpSpPr>
        <p:sp>
          <p:nvSpPr>
            <p:cNvPr id="28" name="椭圆 8">
              <a:extLst>
                <a:ext uri="{FF2B5EF4-FFF2-40B4-BE49-F238E27FC236}">
                  <a16:creationId xmlns:a16="http://schemas.microsoft.com/office/drawing/2014/main" id="{53CDEDBF-DCAD-DE5B-5AC7-08AA9E7AE1EF}"/>
                </a:ext>
              </a:extLst>
            </p:cNvPr>
            <p:cNvSpPr/>
            <p:nvPr/>
          </p:nvSpPr>
          <p:spPr>
            <a:xfrm>
              <a:off x="6854456" y="3707148"/>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tatistics-on-laptop_82095">
              <a:extLst>
                <a:ext uri="{FF2B5EF4-FFF2-40B4-BE49-F238E27FC236}">
                  <a16:creationId xmlns:a16="http://schemas.microsoft.com/office/drawing/2014/main" id="{05BE95A8-218C-D40F-965B-9795CA4921B6}"/>
                </a:ext>
              </a:extLst>
            </p:cNvPr>
            <p:cNvSpPr>
              <a:spLocks noChangeAspect="1"/>
            </p:cNvSpPr>
            <p:nvPr/>
          </p:nvSpPr>
          <p:spPr bwMode="auto">
            <a:xfrm>
              <a:off x="7117527" y="4022204"/>
              <a:ext cx="388257" cy="280510"/>
            </a:xfrm>
            <a:custGeom>
              <a:avLst/>
              <a:gdLst>
                <a:gd name="connsiteX0" fmla="*/ 15875 w 331788"/>
                <a:gd name="connsiteY0" fmla="*/ 19464 h 239713"/>
                <a:gd name="connsiteX1" fmla="*/ 15875 w 331788"/>
                <a:gd name="connsiteY1" fmla="*/ 206376 h 239713"/>
                <a:gd name="connsiteX2" fmla="*/ 107950 w 331788"/>
                <a:gd name="connsiteY2" fmla="*/ 112713 h 239713"/>
                <a:gd name="connsiteX3" fmla="*/ 119063 w 331788"/>
                <a:gd name="connsiteY3" fmla="*/ 125413 h 239713"/>
                <a:gd name="connsiteX4" fmla="*/ 17463 w 331788"/>
                <a:gd name="connsiteY4" fmla="*/ 223838 h 239713"/>
                <a:gd name="connsiteX5" fmla="*/ 312738 w 331788"/>
                <a:gd name="connsiteY5" fmla="*/ 223838 h 239713"/>
                <a:gd name="connsiteX6" fmla="*/ 212725 w 331788"/>
                <a:gd name="connsiteY6" fmla="*/ 125413 h 239713"/>
                <a:gd name="connsiteX7" fmla="*/ 220844 w 331788"/>
                <a:gd name="connsiteY7" fmla="*/ 114588 h 239713"/>
                <a:gd name="connsiteX8" fmla="*/ 222484 w 331788"/>
                <a:gd name="connsiteY8" fmla="*/ 112947 h 239713"/>
                <a:gd name="connsiteX9" fmla="*/ 315913 w 331788"/>
                <a:gd name="connsiteY9" fmla="*/ 206376 h 239713"/>
                <a:gd name="connsiteX10" fmla="*/ 315913 w 331788"/>
                <a:gd name="connsiteY10" fmla="*/ 19464 h 239713"/>
                <a:gd name="connsiteX11" fmla="*/ 254806 w 331788"/>
                <a:gd name="connsiteY11" fmla="*/ 80606 h 239713"/>
                <a:gd name="connsiteX12" fmla="*/ 222484 w 331788"/>
                <a:gd name="connsiteY12" fmla="*/ 112947 h 239713"/>
                <a:gd name="connsiteX13" fmla="*/ 222250 w 331788"/>
                <a:gd name="connsiteY13" fmla="*/ 112713 h 239713"/>
                <a:gd name="connsiteX14" fmla="*/ 220844 w 331788"/>
                <a:gd name="connsiteY14" fmla="*/ 114588 h 239713"/>
                <a:gd name="connsiteX15" fmla="*/ 218878 w 331788"/>
                <a:gd name="connsiteY15" fmla="*/ 116556 h 239713"/>
                <a:gd name="connsiteX16" fmla="*/ 171067 w 331788"/>
                <a:gd name="connsiteY16" fmla="*/ 164394 h 239713"/>
                <a:gd name="connsiteX17" fmla="*/ 160721 w 331788"/>
                <a:gd name="connsiteY17" fmla="*/ 164394 h 239713"/>
                <a:gd name="connsiteX18" fmla="*/ 15875 w 331788"/>
                <a:gd name="connsiteY18" fmla="*/ 19464 h 239713"/>
                <a:gd name="connsiteX19" fmla="*/ 30101 w 331788"/>
                <a:gd name="connsiteY19" fmla="*/ 14288 h 239713"/>
                <a:gd name="connsiteX20" fmla="*/ 165894 w 331788"/>
                <a:gd name="connsiteY20" fmla="*/ 148866 h 239713"/>
                <a:gd name="connsiteX21" fmla="*/ 301687 w 331788"/>
                <a:gd name="connsiteY21" fmla="*/ 14288 h 239713"/>
                <a:gd name="connsiteX22" fmla="*/ 7776 w 331788"/>
                <a:gd name="connsiteY22" fmla="*/ 0 h 239713"/>
                <a:gd name="connsiteX23" fmla="*/ 324012 w 331788"/>
                <a:gd name="connsiteY23" fmla="*/ 0 h 239713"/>
                <a:gd name="connsiteX24" fmla="*/ 331788 w 331788"/>
                <a:gd name="connsiteY24" fmla="*/ 7733 h 239713"/>
                <a:gd name="connsiteX25" fmla="*/ 331788 w 331788"/>
                <a:gd name="connsiteY25" fmla="*/ 231980 h 239713"/>
                <a:gd name="connsiteX26" fmla="*/ 324012 w 331788"/>
                <a:gd name="connsiteY26" fmla="*/ 239713 h 239713"/>
                <a:gd name="connsiteX27" fmla="*/ 7776 w 331788"/>
                <a:gd name="connsiteY27" fmla="*/ 239713 h 239713"/>
                <a:gd name="connsiteX28" fmla="*/ 0 w 331788"/>
                <a:gd name="connsiteY28" fmla="*/ 231980 h 239713"/>
                <a:gd name="connsiteX29" fmla="*/ 0 w 331788"/>
                <a:gd name="connsiteY29" fmla="*/ 7733 h 239713"/>
                <a:gd name="connsiteX30" fmla="*/ 7776 w 331788"/>
                <a:gd name="connsiteY30" fmla="*/ 0 h 2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788" h="239713">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bg1"/>
            </a:solidFill>
            <a:ln>
              <a:noFill/>
            </a:ln>
          </p:spPr>
          <p:txBody>
            <a:bodyPr/>
            <a:lstStyle/>
            <a:p>
              <a:endParaRPr lang="zh-CN" altLang="en-US"/>
            </a:p>
          </p:txBody>
        </p:sp>
      </p:grpSp>
      <p:grpSp>
        <p:nvGrpSpPr>
          <p:cNvPr id="30" name="组合 35">
            <a:extLst>
              <a:ext uri="{FF2B5EF4-FFF2-40B4-BE49-F238E27FC236}">
                <a16:creationId xmlns:a16="http://schemas.microsoft.com/office/drawing/2014/main" id="{FFAACF72-0DEB-84D1-4BBD-8A3A101B43DF}"/>
              </a:ext>
            </a:extLst>
          </p:cNvPr>
          <p:cNvGrpSpPr/>
          <p:nvPr/>
        </p:nvGrpSpPr>
        <p:grpSpPr>
          <a:xfrm>
            <a:off x="6559015" y="4031239"/>
            <a:ext cx="1509458" cy="1509458"/>
            <a:chOff x="9285768" y="2828259"/>
            <a:chExt cx="914400" cy="914400"/>
          </a:xfrm>
        </p:grpSpPr>
        <p:sp>
          <p:nvSpPr>
            <p:cNvPr id="31" name="椭圆 9">
              <a:extLst>
                <a:ext uri="{FF2B5EF4-FFF2-40B4-BE49-F238E27FC236}">
                  <a16:creationId xmlns:a16="http://schemas.microsoft.com/office/drawing/2014/main" id="{77B59C3F-9A7D-A94C-A1FB-13BEFC59C432}"/>
                </a:ext>
              </a:extLst>
            </p:cNvPr>
            <p:cNvSpPr/>
            <p:nvPr/>
          </p:nvSpPr>
          <p:spPr>
            <a:xfrm>
              <a:off x="9285768" y="28282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statistics-on-laptop_82095">
              <a:extLst>
                <a:ext uri="{FF2B5EF4-FFF2-40B4-BE49-F238E27FC236}">
                  <a16:creationId xmlns:a16="http://schemas.microsoft.com/office/drawing/2014/main" id="{4FE7351F-09A7-80F3-A021-E5F763DDD278}"/>
                </a:ext>
              </a:extLst>
            </p:cNvPr>
            <p:cNvSpPr>
              <a:spLocks noChangeAspect="1"/>
            </p:cNvSpPr>
            <p:nvPr/>
          </p:nvSpPr>
          <p:spPr bwMode="auto">
            <a:xfrm>
              <a:off x="9548839" y="3132031"/>
              <a:ext cx="388257" cy="305938"/>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bg1"/>
            </a:solidFill>
            <a:ln>
              <a:noFill/>
            </a:ln>
          </p:spPr>
          <p:txBody>
            <a:bodyPr/>
            <a:lstStyle/>
            <a:p>
              <a:endParaRPr lang="zh-CN" altLang="en-US"/>
            </a:p>
          </p:txBody>
        </p:sp>
      </p:grpSp>
      <p:sp>
        <p:nvSpPr>
          <p:cNvPr id="34" name="TextBox 33">
            <a:extLst>
              <a:ext uri="{FF2B5EF4-FFF2-40B4-BE49-F238E27FC236}">
                <a16:creationId xmlns:a16="http://schemas.microsoft.com/office/drawing/2014/main" id="{1CDDF144-83E9-9B37-42E3-C989940504D8}"/>
              </a:ext>
            </a:extLst>
          </p:cNvPr>
          <p:cNvSpPr txBox="1"/>
          <p:nvPr/>
        </p:nvSpPr>
        <p:spPr>
          <a:xfrm>
            <a:off x="2759276" y="1118886"/>
            <a:ext cx="6673447" cy="461665"/>
          </a:xfrm>
          <a:prstGeom prst="rect">
            <a:avLst/>
          </a:prstGeom>
          <a:noFill/>
        </p:spPr>
        <p:txBody>
          <a:bodyPr wrap="square">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04 DSTL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Danh </a:t>
            </a:r>
            <a:r>
              <a:rPr lang="en-US" sz="2400" b="1" dirty="0" err="1">
                <a:solidFill>
                  <a:schemeClr val="bg1"/>
                </a:solidFill>
                <a:latin typeface="Times New Roman" panose="02020603050405020304" pitchFamily="18" charset="0"/>
                <a:cs typeface="Times New Roman" panose="02020603050405020304" pitchFamily="18" charset="0"/>
              </a:rPr>
              <a:t>mục</a:t>
            </a:r>
            <a:r>
              <a:rPr lang="en-US" sz="2400" b="1" dirty="0">
                <a:solidFill>
                  <a:schemeClr val="bg1"/>
                </a:solidFill>
                <a:latin typeface="Times New Roman" panose="02020603050405020304" pitchFamily="18" charset="0"/>
                <a:cs typeface="Times New Roman" panose="02020603050405020304" pitchFamily="18" charset="0"/>
              </a:rPr>
              <a:t> Di </a:t>
            </a:r>
            <a:r>
              <a:rPr lang="en-US" sz="2400" b="1" dirty="0" err="1">
                <a:solidFill>
                  <a:schemeClr val="bg1"/>
                </a:solidFill>
                <a:latin typeface="Times New Roman" panose="02020603050405020304" pitchFamily="18" charset="0"/>
                <a:cs typeface="Times New Roman" panose="02020603050405020304" pitchFamily="18" charset="0"/>
              </a:rPr>
              <a:t>săn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thế</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giới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5" name="矩形 62">
            <a:extLst>
              <a:ext uri="{FF2B5EF4-FFF2-40B4-BE49-F238E27FC236}">
                <a16:creationId xmlns:a16="http://schemas.microsoft.com/office/drawing/2014/main" id="{7BC12D2C-1F6D-4BA1-7708-870BC37C7BEF}"/>
              </a:ext>
            </a:extLst>
          </p:cNvPr>
          <p:cNvSpPr/>
          <p:nvPr/>
        </p:nvSpPr>
        <p:spPr>
          <a:xfrm>
            <a:off x="8322259" y="4170618"/>
            <a:ext cx="3109229" cy="1229183"/>
          </a:xfrm>
          <a:prstGeom prst="rect">
            <a:avLst/>
          </a:prstGeom>
        </p:spPr>
        <p:txBody>
          <a:bodyPr wrap="square">
            <a:spAutoFit/>
          </a:bodyPr>
          <a:lstStyle/>
          <a:p>
            <a:pPr>
              <a:lnSpc>
                <a:spcPct val="115000"/>
              </a:lnSpc>
            </a:pP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Bộ</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sưu</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tập</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Nhạc</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Hoàng Vân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2025)</a:t>
            </a:r>
          </a:p>
        </p:txBody>
      </p:sp>
    </p:spTree>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7"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ppt_w/2"/>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ppt_w/2"/>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par>
                                <p:cTn id="29" presetID="17"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23" presetClass="entr" presetSubtype="3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strVal val="(6*min(max(#ppt_w*#ppt_h,.3),1)-7.4)/-.7*#ppt_w"/>
                                          </p:val>
                                        </p:tav>
                                        <p:tav tm="100000">
                                          <p:val>
                                            <p:strVal val="#ppt_w"/>
                                          </p:val>
                                        </p:tav>
                                      </p:tavLst>
                                    </p:anim>
                                    <p:anim calcmode="lin" valueType="num">
                                      <p:cBhvr>
                                        <p:cTn id="39" dur="500" fill="hold"/>
                                        <p:tgtEl>
                                          <p:spTgt spid="21"/>
                                        </p:tgtEl>
                                        <p:attrNameLst>
                                          <p:attrName>ppt_h</p:attrName>
                                        </p:attrNameLst>
                                      </p:cBhvr>
                                      <p:tavLst>
                                        <p:tav tm="0">
                                          <p:val>
                                            <p:strVal val="(6*min(max(#ppt_w*#ppt_h,.3),1)-7.4)/-.7*#ppt_h"/>
                                          </p:val>
                                        </p:tav>
                                        <p:tav tm="100000">
                                          <p:val>
                                            <p:strVal val="#ppt_h"/>
                                          </p:val>
                                        </p:tav>
                                      </p:tavLst>
                                    </p:anim>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nodeType="withEffect">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6*min(max(#ppt_w*#ppt_h,.3),1)-7.4)/-.7*#ppt_w"/>
                                          </p:val>
                                        </p:tav>
                                        <p:tav tm="100000">
                                          <p:val>
                                            <p:strVal val="#ppt_w"/>
                                          </p:val>
                                        </p:tav>
                                      </p:tavLst>
                                    </p:anim>
                                    <p:anim calcmode="lin" valueType="num">
                                      <p:cBhvr>
                                        <p:cTn id="45" dur="500" fill="hold"/>
                                        <p:tgtEl>
                                          <p:spTgt spid="24"/>
                                        </p:tgtEl>
                                        <p:attrNameLst>
                                          <p:attrName>ppt_h</p:attrName>
                                        </p:attrNameLst>
                                      </p:cBhvr>
                                      <p:tavLst>
                                        <p:tav tm="0">
                                          <p:val>
                                            <p:strVal val="(6*min(max(#ppt_w*#ppt_h,.3),1)-7.4)/-.7*#ppt_h"/>
                                          </p:val>
                                        </p:tav>
                                        <p:tav tm="100000">
                                          <p:val>
                                            <p:strVal val="#ppt_h"/>
                                          </p:val>
                                        </p:tav>
                                      </p:tavLst>
                                    </p:anim>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strVal val="1+(6*min(max(#ppt_w*#ppt_h,.3),1)-7.4)/-.7*#ppt_h/2"/>
                                          </p:val>
                                        </p:tav>
                                        <p:tav tm="100000">
                                          <p:val>
                                            <p:strVal val="#ppt_y"/>
                                          </p:val>
                                        </p:tav>
                                      </p:tavLst>
                                    </p:anim>
                                  </p:childTnLst>
                                </p:cTn>
                              </p:par>
                              <p:par>
                                <p:cTn id="48" presetID="23" presetClass="entr" presetSubtype="36" fill="hold" nodeType="with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par>
                                <p:cTn id="54" presetID="23" presetClass="entr" presetSubtype="36" fill="hold" nodeType="withEffect">
                                  <p:stCondLst>
                                    <p:cond delay="75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strVal val="(6*min(max(#ppt_w*#ppt_h,.3),1)-7.4)/-.7*#ppt_w"/>
                                          </p:val>
                                        </p:tav>
                                        <p:tav tm="100000">
                                          <p:val>
                                            <p:strVal val="#ppt_w"/>
                                          </p:val>
                                        </p:tav>
                                      </p:tavLst>
                                    </p:anim>
                                    <p:anim calcmode="lin" valueType="num">
                                      <p:cBhvr>
                                        <p:cTn id="57" dur="500" fill="hold"/>
                                        <p:tgtEl>
                                          <p:spTgt spid="30"/>
                                        </p:tgtEl>
                                        <p:attrNameLst>
                                          <p:attrName>ppt_h</p:attrName>
                                        </p:attrNameLst>
                                      </p:cBhvr>
                                      <p:tavLst>
                                        <p:tav tm="0">
                                          <p:val>
                                            <p:strVal val="(6*min(max(#ppt_w*#ppt_h,.3),1)-7.4)/-.7*#ppt_h"/>
                                          </p:val>
                                        </p:tav>
                                        <p:tav tm="100000">
                                          <p:val>
                                            <p:strVal val="#ppt_h"/>
                                          </p:val>
                                        </p:tav>
                                      </p:tavLst>
                                    </p:anim>
                                    <p:anim calcmode="lin" valueType="num">
                                      <p:cBhvr>
                                        <p:cTn id="58" dur="500" fill="hold"/>
                                        <p:tgtEl>
                                          <p:spTgt spid="30"/>
                                        </p:tgtEl>
                                        <p:attrNameLst>
                                          <p:attrName>ppt_x</p:attrName>
                                        </p:attrNameLst>
                                      </p:cBhvr>
                                      <p:tavLst>
                                        <p:tav tm="0">
                                          <p:val>
                                            <p:fltVal val="0.5"/>
                                          </p:val>
                                        </p:tav>
                                        <p:tav tm="100000">
                                          <p:val>
                                            <p:strVal val="#ppt_x"/>
                                          </p:val>
                                        </p:tav>
                                      </p:tavLst>
                                    </p:anim>
                                    <p:anim calcmode="lin" valueType="num">
                                      <p:cBhvr>
                                        <p:cTn id="59"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3"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rot="10800000" flipH="1">
            <a:off x="734695" y="1478612"/>
            <a:ext cx="10491473" cy="4877076"/>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6" name="平行四边形 125"/>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7" name="平行四边形 126"/>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sp>
          <p:nvSpPr>
            <p:cNvPr id="118" name="平行四边形 117"/>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19" name="平行四边形 118"/>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0" name="平行四边形 119"/>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nvGrpSpPr>
          <p:cNvPr id="6" name="组合 5"/>
          <p:cNvGrpSpPr/>
          <p:nvPr/>
        </p:nvGrpSpPr>
        <p:grpSpPr>
          <a:xfrm>
            <a:off x="734695" y="810895"/>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B0A0B85-05B2-00BC-B398-18B63E0B4787}"/>
              </a:ext>
            </a:extLst>
          </p:cNvPr>
          <p:cNvSpPr txBox="1"/>
          <p:nvPr/>
        </p:nvSpPr>
        <p:spPr>
          <a:xfrm>
            <a:off x="1437269" y="2401445"/>
            <a:ext cx="9610356" cy="3031407"/>
          </a:xfrm>
          <a:prstGeom prst="rect">
            <a:avLst/>
          </a:prstGeom>
          <a:noFill/>
        </p:spPr>
        <p:txBody>
          <a:bodyPr wrap="square">
            <a:spAutoFit/>
          </a:bodyPr>
          <a:lstStyle/>
          <a:p>
            <a:pPr>
              <a:lnSpc>
                <a:spcPct val="115000"/>
              </a:lnSpc>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chùa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Vĩnh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Nghiêm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2012)</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Huế</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2016)</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Giang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2016)</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Hoàng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sứ</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2018)</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Bia ma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Danh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Ngũ</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2022)</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6.Văn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Hà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Tĩnh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2022)</a:t>
            </a:r>
          </a:p>
          <a:p>
            <a:pPr>
              <a:lnSpc>
                <a:spcPct val="115000"/>
              </a:lnSpc>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đỉnh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Hoàng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Huế</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2024)</a:t>
            </a:r>
          </a:p>
        </p:txBody>
      </p:sp>
      <p:sp>
        <p:nvSpPr>
          <p:cNvPr id="11" name="TextBox 10">
            <a:extLst>
              <a:ext uri="{FF2B5EF4-FFF2-40B4-BE49-F238E27FC236}">
                <a16:creationId xmlns:a16="http://schemas.microsoft.com/office/drawing/2014/main" id="{CF324D80-09F4-3FA4-88E3-0AF71274292C}"/>
              </a:ext>
            </a:extLst>
          </p:cNvPr>
          <p:cNvSpPr txBox="1"/>
          <p:nvPr/>
        </p:nvSpPr>
        <p:spPr>
          <a:xfrm>
            <a:off x="1437269" y="184672"/>
            <a:ext cx="10754731" cy="483017"/>
          </a:xfrm>
          <a:prstGeom prst="rect">
            <a:avLst/>
          </a:prstGeom>
          <a:noFill/>
        </p:spPr>
        <p:txBody>
          <a:bodyPr wrap="square">
            <a:spAutoFit/>
          </a:bodyPr>
          <a:lstStyle/>
          <a:p>
            <a:pPr>
              <a:lnSpc>
                <a:spcPct val="115000"/>
              </a:lnSpc>
            </a:pPr>
            <a:r>
              <a:rPr lang="en-US" sz="2400" b="1" dirty="0">
                <a:solidFill>
                  <a:schemeClr val="bg1"/>
                </a:solidFill>
                <a:latin typeface="Times New Roman" panose="02020603050405020304" pitchFamily="18" charset="0"/>
                <a:cs typeface="Times New Roman" panose="02020603050405020304" pitchFamily="18" charset="0"/>
              </a:rPr>
              <a:t>07 DSTL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Danh </a:t>
            </a:r>
            <a:r>
              <a:rPr lang="en-US" sz="2400" b="1" dirty="0" err="1">
                <a:solidFill>
                  <a:schemeClr val="bg1"/>
                </a:solidFill>
                <a:latin typeface="Times New Roman" panose="02020603050405020304" pitchFamily="18" charset="0"/>
                <a:cs typeface="Times New Roman" panose="02020603050405020304" pitchFamily="18" charset="0"/>
              </a:rPr>
              <a:t>mục</a:t>
            </a:r>
            <a:r>
              <a:rPr lang="en-US" sz="2400" b="1" dirty="0">
                <a:solidFill>
                  <a:schemeClr val="bg1"/>
                </a:solidFill>
                <a:latin typeface="Times New Roman" panose="02020603050405020304" pitchFamily="18" charset="0"/>
                <a:cs typeface="Times New Roman" panose="02020603050405020304" pitchFamily="18" charset="0"/>
              </a:rPr>
              <a:t> Di </a:t>
            </a:r>
            <a:r>
              <a:rPr lang="en-US" sz="2400" b="1" dirty="0" err="1">
                <a:solidFill>
                  <a:schemeClr val="bg1"/>
                </a:solidFill>
                <a:latin typeface="Times New Roman" panose="02020603050405020304" pitchFamily="18" charset="0"/>
                <a:cs typeface="Times New Roman" panose="02020603050405020304" pitchFamily="18" charset="0"/>
              </a:rPr>
              <a:t>sản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 Thái Bình </a:t>
            </a:r>
            <a:r>
              <a:rPr lang="en-US" sz="2400" b="1" dirty="0" err="1">
                <a:solidFill>
                  <a:schemeClr val="bg1"/>
                </a:solidFill>
                <a:latin typeface="Times New Roman" panose="02020603050405020304" pitchFamily="18" charset="0"/>
                <a:cs typeface="Times New Roman" panose="02020603050405020304" pitchFamily="18" charset="0"/>
              </a:rPr>
              <a:t>Dương</a:t>
            </a:r>
            <a:r>
              <a:rPr lang="en-US" sz="2400" b="1"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edge">
                                      <p:cBhvr>
                                        <p:cTn id="7" dur="500"/>
                                        <p:tgtEl>
                                          <p:spTgt spid="13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850765" y="564599"/>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4807" y="6291119"/>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34FD291-7300-465A-18C3-A74D04F84657}"/>
              </a:ext>
            </a:extLst>
          </p:cNvPr>
          <p:cNvSpPr/>
          <p:nvPr/>
        </p:nvSpPr>
        <p:spPr>
          <a:xfrm>
            <a:off x="1234440" y="845393"/>
            <a:ext cx="9723120" cy="5170646"/>
          </a:xfrm>
          <a:prstGeom prst="rect">
            <a:avLst/>
          </a:prstGeom>
        </p:spPr>
        <p:txBody>
          <a:bodyPr wrap="square">
            <a:spAutoFit/>
          </a:bodyPr>
          <a:lstStyle/>
          <a:p>
            <a:pPr algn="just"/>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1.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Làm</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rõ</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các</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khái</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niệm</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liên</a:t>
            </a:r>
            <a:r>
              <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ea typeface="Times" panose="02020603050405020304" pitchFamily="18" charset="0"/>
                <a:cs typeface="Times New Roman" panose="02020603050405020304" pitchFamily="18" charset="0"/>
              </a:rPr>
              <a:t>quan</a:t>
            </a:r>
            <a:endParaRPr lang="en-US" sz="2400" b="1" dirty="0">
              <a:solidFill>
                <a:srgbClr val="6AE7FF"/>
              </a:solidFill>
              <a:latin typeface="Times New Roman" panose="02020603050405020304" pitchFamily="18" charset="0"/>
              <a:ea typeface="Times" panose="02020603050405020304" pitchFamily="18" charset="0"/>
              <a:cs typeface="Times New Roman" panose="02020603050405020304" pitchFamily="18" charset="0"/>
            </a:endParaRPr>
          </a:p>
          <a:p>
            <a:pPr algn="just"/>
            <a:endParaRPr lang="en-US" sz="2200" b="1" dirty="0">
              <a:solidFill>
                <a:schemeClr val="bg1"/>
              </a:solidFill>
              <a:latin typeface="Times New Roman" panose="02020603050405020304" pitchFamily="18" charset="0"/>
              <a:ea typeface="Times" panose="02020603050405020304" pitchFamily="18" charset="0"/>
              <a:cs typeface="Times New Roman" panose="02020603050405020304" pitchFamily="18" charset="0"/>
            </a:endParaRPr>
          </a:p>
          <a:p>
            <a:pPr algn="just"/>
            <a:r>
              <a:rPr lang="en-US" sz="2200" i="1"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Di </a:t>
            </a:r>
            <a:r>
              <a:rPr lang="en-US" sz="2200" i="1"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sản</a:t>
            </a:r>
            <a:r>
              <a:rPr lang="en-US" sz="2200" i="1"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i="1"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i="1"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phi </a:t>
            </a:r>
            <a:r>
              <a:rPr lang="en-US" sz="2200" i="1"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i="1"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thể</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tri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thức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kỹ</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năng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tập</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quán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biểu</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đạt</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cùng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đồ</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đồ</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tạo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tác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không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gian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liên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quan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cộng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đồng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nhóm</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cá</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thực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hành</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trao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truyền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qua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nhiều</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hệ</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hình</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thành</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nên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bản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sắc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họ</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không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ngừng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trao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truyền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bảo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vệ</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tái</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tạo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sáng</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tạo</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giá</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trị</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lịch</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sử</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khoa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học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200" i="1"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Di </a:t>
            </a:r>
            <a:r>
              <a:rPr lang="en-US" sz="2200" i="1"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sản</a:t>
            </a:r>
            <a:r>
              <a:rPr lang="en-US" sz="2200" i="1"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i="1"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i="1"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i="1"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i="1"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thể</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là</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sản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phẩm</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chất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có</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một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một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số</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hoặc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tất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cả</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giá</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trị</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lịch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sử</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khoa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học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thẩm</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mỹ</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bao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gồm</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di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tích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lịch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sử</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văn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hóa</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danh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lam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thắng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cảnh</a:t>
            </a:r>
            <a:r>
              <a:rPr lang="vi-VN" sz="220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a:t>
            </a:r>
            <a:r>
              <a:rPr lang="vi-VN"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di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cổ</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bảo</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quốc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gia</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vi-VN" sz="2200" i="1" spc="-1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 sản tư liệu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là</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nội</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dung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thông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tin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gốc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được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tạo</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lập</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có</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chủ</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ý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của</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nhóm</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người</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hoặc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cá</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nhân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vi-VN" sz="2200" spc="-1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 hiện trực tiếp</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bằng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ký</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hiệu</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mã</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chữ</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viết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hình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vẽ</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âm</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thanh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hình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ảnh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tĩnh</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hoặc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động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vi-VN" sz="2200" spc="-1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 số và dạng thức khác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trên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mang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tin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gốc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có</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thể</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tiếp</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cận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và</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c</a:t>
            </a:r>
            <a:r>
              <a:rPr lang="vi-VN" sz="2200" spc="-1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ó giá trị lịch sử, văn hóa, khoa học, thẩm mỹ</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đối</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với</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ít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nhất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một</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cộng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đồng</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được</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kế</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thừa</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và</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trao</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r>
              <a:rPr lang="en-US" sz="2200" spc="-10" dirty="0" err="1">
                <a:solidFill>
                  <a:schemeClr val="bg1"/>
                </a:solidFill>
                <a:latin typeface="Times New Roman" panose="02020603050405020304" pitchFamily="18" charset="0"/>
                <a:ea typeface="Times" panose="02020603050405020304" pitchFamily="18" charset="0"/>
                <a:cs typeface="Times New Roman" panose="02020603050405020304" pitchFamily="18" charset="0"/>
              </a:rPr>
              <a:t>truyền</a:t>
            </a:r>
            <a:r>
              <a:rPr lang="en-US" sz="2200" spc="-10" dirty="0">
                <a:solidFill>
                  <a:schemeClr val="bg1"/>
                </a:solidFill>
                <a:latin typeface="Times New Roman" panose="02020603050405020304" pitchFamily="18" charset="0"/>
                <a:ea typeface="Times" panose="02020603050405020304" pitchFamily="18" charset="0"/>
                <a:cs typeface="Times New Roman" panose="02020603050405020304" pitchFamily="18" charset="0"/>
              </a:rPr>
              <a:t>. </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483650"/>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912870" y="6374719"/>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8ABF9F58-1308-C236-355F-169A07CA2A42}"/>
              </a:ext>
            </a:extLst>
          </p:cNvPr>
          <p:cNvSpPr/>
          <p:nvPr/>
        </p:nvSpPr>
        <p:spPr>
          <a:xfrm>
            <a:off x="1238251" y="674400"/>
            <a:ext cx="10137308" cy="5509200"/>
          </a:xfrm>
          <a:prstGeom prst="rect">
            <a:avLst/>
          </a:prstGeom>
        </p:spPr>
        <p:txBody>
          <a:bodyPr wrap="square">
            <a:spAutoFit/>
          </a:bodyPr>
          <a:lstStyle/>
          <a:p>
            <a:r>
              <a:rPr lang="en-US" altLang="en-US" sz="2400" b="1" dirty="0">
                <a:solidFill>
                  <a:srgbClr val="6AE7FF"/>
                </a:solidFill>
                <a:latin typeface="Times New Roman" panose="02020603050405020304" pitchFamily="18" charset="0"/>
                <a:cs typeface="Times New Roman" panose="02020603050405020304" pitchFamily="18" charset="0"/>
              </a:rPr>
              <a:t>2. </a:t>
            </a:r>
            <a:r>
              <a:rPr lang="en-US" altLang="en-US" sz="2400" b="1" dirty="0" err="1">
                <a:solidFill>
                  <a:srgbClr val="6AE7FF"/>
                </a:solidFill>
                <a:latin typeface="Times New Roman" panose="02020603050405020304" pitchFamily="18" charset="0"/>
                <a:cs typeface="Times New Roman" panose="02020603050405020304" pitchFamily="18" charset="0"/>
              </a:rPr>
              <a:t>Nhận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diện</a:t>
            </a:r>
            <a:r>
              <a:rPr lang="en-US" altLang="en-US" sz="2400" b="1" dirty="0">
                <a:solidFill>
                  <a:srgbClr val="6AE7FF"/>
                </a:solidFill>
                <a:latin typeface="Times New Roman" panose="02020603050405020304" pitchFamily="18" charset="0"/>
                <a:cs typeface="Times New Roman" panose="02020603050405020304" pitchFamily="18" charset="0"/>
              </a:rPr>
              <a:t> di </a:t>
            </a:r>
            <a:r>
              <a:rPr lang="en-US" altLang="en-US" sz="2400" b="1" dirty="0" err="1">
                <a:solidFill>
                  <a:srgbClr val="6AE7FF"/>
                </a:solidFill>
                <a:latin typeface="Times New Roman" panose="02020603050405020304" pitchFamily="18" charset="0"/>
                <a:cs typeface="Times New Roman" panose="02020603050405020304" pitchFamily="18" charset="0"/>
              </a:rPr>
              <a:t>sản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tư</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liệu</a:t>
            </a:r>
            <a:endParaRPr lang="en-US" altLang="en-US" sz="2400" b="1" dirty="0">
              <a:solidFill>
                <a:srgbClr val="6AE7FF"/>
              </a:solidFill>
              <a:latin typeface="Times New Roman" panose="02020603050405020304" pitchFamily="18" charset="0"/>
              <a:cs typeface="Times New Roman" panose="02020603050405020304" pitchFamily="18" charset="0"/>
            </a:endParaRPr>
          </a:p>
          <a:p>
            <a:endParaRPr lang="en-US" altLang="en-US" sz="2200" b="1" dirty="0">
              <a:solidFill>
                <a:schemeClr val="bg1"/>
              </a:solidFill>
              <a:latin typeface="Times New Roman" panose="02020603050405020304" pitchFamily="18" charset="0"/>
              <a:cs typeface="Times New Roman" panose="02020603050405020304" pitchFamily="18" charset="0"/>
            </a:endParaRPr>
          </a:p>
          <a:p>
            <a:pPr algn="just"/>
            <a:r>
              <a:rPr lang="en-US" altLang="en-US" sz="2200" dirty="0">
                <a:solidFill>
                  <a:schemeClr val="bg1"/>
                </a:solidFill>
                <a:latin typeface="Times New Roman" panose="02020603050405020304" pitchFamily="18" charset="0"/>
                <a:cs typeface="Times New Roman" panose="02020603050405020304" pitchFamily="18" charset="0"/>
              </a:rPr>
              <a:t>1. Di </a:t>
            </a:r>
            <a:r>
              <a:rPr lang="en-US" altLang="en-US" sz="2200" dirty="0" err="1">
                <a:solidFill>
                  <a:schemeClr val="bg1"/>
                </a:solidFill>
                <a:latin typeface="Times New Roman" panose="02020603050405020304" pitchFamily="18" charset="0"/>
                <a:cs typeface="Times New Roman" panose="02020603050405020304" pitchFamily="18" charset="0"/>
              </a:rPr>
              <a:t>sản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tư</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liệu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gồm</a:t>
            </a:r>
            <a:r>
              <a:rPr lang="en-US" altLang="en-US" sz="2200" dirty="0">
                <a:solidFill>
                  <a:schemeClr val="bg1"/>
                </a:solidFill>
                <a:latin typeface="Times New Roman" panose="02020603050405020304" pitchFamily="18" charset="0"/>
                <a:cs typeface="Times New Roman" panose="02020603050405020304" pitchFamily="18" charset="0"/>
              </a:rPr>
              <a:t> 02 </a:t>
            </a:r>
            <a:r>
              <a:rPr lang="en-US" altLang="en-US" sz="2200" dirty="0" err="1">
                <a:solidFill>
                  <a:schemeClr val="bg1"/>
                </a:solidFill>
                <a:latin typeface="Times New Roman" panose="02020603050405020304" pitchFamily="18" charset="0"/>
                <a:cs typeface="Times New Roman" panose="02020603050405020304" pitchFamily="18" charset="0"/>
              </a:rPr>
              <a:t>thành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tố</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nội</a:t>
            </a:r>
            <a:r>
              <a:rPr lang="en-US" altLang="en-US" sz="2200" dirty="0">
                <a:solidFill>
                  <a:schemeClr val="bg1"/>
                </a:solidFill>
                <a:latin typeface="Times New Roman" panose="02020603050405020304" pitchFamily="18" charset="0"/>
                <a:cs typeface="Times New Roman" panose="02020603050405020304" pitchFamily="18" charset="0"/>
              </a:rPr>
              <a:t> dung </a:t>
            </a:r>
            <a:r>
              <a:rPr lang="en-US" altLang="en-US" sz="2200" dirty="0" err="1">
                <a:solidFill>
                  <a:schemeClr val="bg1"/>
                </a:solidFill>
                <a:latin typeface="Times New Roman" panose="02020603050405020304" pitchFamily="18" charset="0"/>
                <a:cs typeface="Times New Roman" panose="02020603050405020304" pitchFamily="18" charset="0"/>
              </a:rPr>
              <a:t>thông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và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 </a:t>
            </a:r>
          </a:p>
          <a:p>
            <a:pPr algn="just"/>
            <a:r>
              <a:rPr lang="en-US" altLang="en-US" sz="2200" dirty="0">
                <a:solidFill>
                  <a:schemeClr val="bg1"/>
                </a:solidFill>
                <a:latin typeface="Times New Roman" panose="02020603050405020304" pitchFamily="18" charset="0"/>
                <a:cs typeface="Times New Roman" panose="02020603050405020304" pitchFamily="18" charset="0"/>
              </a:rPr>
              <a:t>2. Di </a:t>
            </a:r>
            <a:r>
              <a:rPr lang="en-US" altLang="en-US" sz="2200" dirty="0" err="1">
                <a:solidFill>
                  <a:schemeClr val="bg1"/>
                </a:solidFill>
                <a:latin typeface="Times New Roman" panose="02020603050405020304" pitchFamily="18" charset="0"/>
                <a:cs typeface="Times New Roman" panose="02020603050405020304" pitchFamily="18" charset="0"/>
              </a:rPr>
              <a:t>sản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tư</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liệu</a:t>
            </a:r>
            <a:r>
              <a:rPr lang="en-US" altLang="en-US" sz="2200" dirty="0">
                <a:solidFill>
                  <a:schemeClr val="bg1"/>
                </a:solidFill>
                <a:latin typeface="Times New Roman" panose="02020603050405020304" pitchFamily="18" charset="0"/>
                <a:cs typeface="Times New Roman" panose="02020603050405020304" pitchFamily="18" charset="0"/>
              </a:rPr>
              <a:t> bao </a:t>
            </a:r>
            <a:r>
              <a:rPr lang="en-US" altLang="en-US" sz="2200" dirty="0" err="1">
                <a:solidFill>
                  <a:schemeClr val="bg1"/>
                </a:solidFill>
                <a:latin typeface="Times New Roman" panose="02020603050405020304" pitchFamily="18" charset="0"/>
                <a:cs typeface="Times New Roman" panose="02020603050405020304" pitchFamily="18" charset="0"/>
              </a:rPr>
              <a:t>gồm</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a) </a:t>
            </a:r>
            <a:r>
              <a:rPr lang="en-US" altLang="en-US" sz="2200" dirty="0" err="1">
                <a:solidFill>
                  <a:schemeClr val="bg1"/>
                </a:solidFill>
                <a:latin typeface="Times New Roman" panose="02020603050405020304" pitchFamily="18" charset="0"/>
                <a:cs typeface="Times New Roman" panose="02020603050405020304" pitchFamily="18" charset="0"/>
              </a:rPr>
              <a:t>Nội</a:t>
            </a:r>
            <a:r>
              <a:rPr lang="en-US" altLang="en-US" sz="2200" dirty="0">
                <a:solidFill>
                  <a:schemeClr val="bg1"/>
                </a:solidFill>
                <a:latin typeface="Times New Roman" panose="02020603050405020304" pitchFamily="18" charset="0"/>
                <a:cs typeface="Times New Roman" panose="02020603050405020304" pitchFamily="18" charset="0"/>
              </a:rPr>
              <a:t> dung </a:t>
            </a:r>
            <a:r>
              <a:rPr lang="en-US" altLang="en-US" sz="2200" dirty="0" err="1">
                <a:solidFill>
                  <a:schemeClr val="bg1"/>
                </a:solidFill>
                <a:latin typeface="Times New Roman" panose="02020603050405020304" pitchFamily="18" charset="0"/>
                <a:cs typeface="Times New Roman" panose="02020603050405020304" pitchFamily="18" charset="0"/>
              </a:rPr>
              <a:t>thông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được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thể</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hiện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bằng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ký</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tự</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mã</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chữ</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viết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hình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vẽ</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trên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là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lá</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cây</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xương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gỗ</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đá</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gốm</a:t>
            </a:r>
            <a:r>
              <a:rPr lang="en-US" altLang="en-US" sz="2200" dirty="0">
                <a:solidFill>
                  <a:schemeClr val="bg1"/>
                </a:solidFill>
                <a:latin typeface="Times New Roman" panose="02020603050405020304" pitchFamily="18" charset="0"/>
                <a:cs typeface="Times New Roman" panose="02020603050405020304" pitchFamily="18" charset="0"/>
              </a:rPr>
              <a:t>, </a:t>
            </a:r>
            <a:r>
              <a:rPr lang="vi-VN" altLang="en-US" sz="2200" dirty="0">
                <a:solidFill>
                  <a:schemeClr val="bg1"/>
                </a:solidFill>
                <a:latin typeface="Times New Roman" panose="02020603050405020304" pitchFamily="18" charset="0"/>
                <a:cs typeface="Times New Roman" panose="02020603050405020304" pitchFamily="18" charset="0"/>
              </a:rPr>
              <a:t>giấy, nhựa, vải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kính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kim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loại</a:t>
            </a:r>
            <a:r>
              <a:rPr lang="vi-VN" altLang="en-US" sz="2200" dirty="0">
                <a:solidFill>
                  <a:schemeClr val="bg1"/>
                </a:solidFill>
                <a:latin typeface="Times New Roman" panose="02020603050405020304" pitchFamily="18" charset="0"/>
                <a:cs typeface="Times New Roman" panose="02020603050405020304" pitchFamily="18" charset="0"/>
              </a:rPr>
              <a:t> hoặc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trên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a:t>
            </a:r>
            <a:r>
              <a:rPr lang="vi-VN" altLang="en-US" sz="2200" dirty="0">
                <a:solidFill>
                  <a:schemeClr val="bg1"/>
                </a:solidFill>
                <a:latin typeface="Times New Roman" panose="02020603050405020304" pitchFamily="18" charset="0"/>
                <a:cs typeface="Times New Roman" panose="02020603050405020304" pitchFamily="18" charset="0"/>
              </a:rPr>
              <a:t> c</a:t>
            </a:r>
            <a:r>
              <a:rPr lang="en-US" altLang="en-US" sz="2200" dirty="0">
                <a:solidFill>
                  <a:schemeClr val="bg1"/>
                </a:solidFill>
                <a:latin typeface="Times New Roman" panose="02020603050405020304" pitchFamily="18" charset="0"/>
                <a:cs typeface="Times New Roman" panose="02020603050405020304" pitchFamily="18" charset="0"/>
              </a:rPr>
              <a:t>ó </a:t>
            </a:r>
            <a:r>
              <a:rPr lang="en-US" altLang="en-US" sz="2200" dirty="0" err="1">
                <a:solidFill>
                  <a:schemeClr val="bg1"/>
                </a:solidFill>
                <a:latin typeface="Times New Roman" panose="02020603050405020304" pitchFamily="18" charset="0"/>
                <a:cs typeface="Times New Roman" panose="02020603050405020304" pitchFamily="18" charset="0"/>
              </a:rPr>
              <a:t>chất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liệu</a:t>
            </a:r>
            <a:r>
              <a:rPr lang="vi-VN" altLang="en-US" sz="2200" dirty="0">
                <a:solidFill>
                  <a:schemeClr val="bg1"/>
                </a:solidFill>
                <a:latin typeface="Times New Roman" panose="02020603050405020304" pitchFamily="18" charset="0"/>
                <a:cs typeface="Times New Roman" panose="02020603050405020304" pitchFamily="18" charset="0"/>
              </a:rPr>
              <a:t> khác</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b) </a:t>
            </a:r>
            <a:r>
              <a:rPr lang="en-US" altLang="en-US" sz="2200" dirty="0" err="1">
                <a:solidFill>
                  <a:schemeClr val="bg1"/>
                </a:solidFill>
                <a:latin typeface="Times New Roman" panose="02020603050405020304" pitchFamily="18" charset="0"/>
                <a:cs typeface="Times New Roman" panose="02020603050405020304" pitchFamily="18" charset="0"/>
              </a:rPr>
              <a:t>Nội</a:t>
            </a:r>
            <a:r>
              <a:rPr lang="en-US" altLang="en-US" sz="2200" dirty="0">
                <a:solidFill>
                  <a:schemeClr val="bg1"/>
                </a:solidFill>
                <a:latin typeface="Times New Roman" panose="02020603050405020304" pitchFamily="18" charset="0"/>
                <a:cs typeface="Times New Roman" panose="02020603050405020304" pitchFamily="18" charset="0"/>
              </a:rPr>
              <a:t> dung </a:t>
            </a:r>
            <a:r>
              <a:rPr lang="en-US" altLang="en-US" sz="2200" dirty="0" err="1">
                <a:solidFill>
                  <a:schemeClr val="bg1"/>
                </a:solidFill>
                <a:latin typeface="Times New Roman" panose="02020603050405020304" pitchFamily="18" charset="0"/>
                <a:cs typeface="Times New Roman" panose="02020603050405020304" pitchFamily="18" charset="0"/>
              </a:rPr>
              <a:t>thông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được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thể</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hiện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bằng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âm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thanh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hình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ảnh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tĩnh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động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trên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là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phim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ảnh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ghi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âm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các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gốc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khác</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c) </a:t>
            </a:r>
            <a:r>
              <a:rPr lang="en-US" altLang="en-US" sz="2200" dirty="0" err="1">
                <a:solidFill>
                  <a:schemeClr val="bg1"/>
                </a:solidFill>
                <a:latin typeface="Times New Roman" panose="02020603050405020304" pitchFamily="18" charset="0"/>
                <a:cs typeface="Times New Roman" panose="02020603050405020304" pitchFamily="18" charset="0"/>
              </a:rPr>
              <a:t>Nội</a:t>
            </a:r>
            <a:r>
              <a:rPr lang="en-US" altLang="en-US" sz="2200" dirty="0">
                <a:solidFill>
                  <a:schemeClr val="bg1"/>
                </a:solidFill>
                <a:latin typeface="Times New Roman" panose="02020603050405020304" pitchFamily="18" charset="0"/>
                <a:cs typeface="Times New Roman" panose="02020603050405020304" pitchFamily="18" charset="0"/>
              </a:rPr>
              <a:t> dung </a:t>
            </a:r>
            <a:r>
              <a:rPr lang="en-US" altLang="en-US" sz="2200" dirty="0" err="1">
                <a:solidFill>
                  <a:schemeClr val="bg1"/>
                </a:solidFill>
                <a:latin typeface="Times New Roman" panose="02020603050405020304" pitchFamily="18" charset="0"/>
                <a:cs typeface="Times New Roman" panose="02020603050405020304" pitchFamily="18" charset="0"/>
              </a:rPr>
              <a:t>thông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được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thể</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hiện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bằng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dạng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số</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trên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vật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mang</a:t>
            </a:r>
            <a:r>
              <a:rPr lang="en-US" altLang="en-US" sz="2200" dirty="0">
                <a:solidFill>
                  <a:schemeClr val="bg1"/>
                </a:solidFill>
                <a:latin typeface="Times New Roman" panose="02020603050405020304" pitchFamily="18" charset="0"/>
                <a:cs typeface="Times New Roman" panose="02020603050405020304" pitchFamily="18" charset="0"/>
              </a:rPr>
              <a:t> tin </a:t>
            </a:r>
            <a:r>
              <a:rPr lang="en-US" altLang="en-US" sz="2200" dirty="0" err="1">
                <a:solidFill>
                  <a:schemeClr val="bg1"/>
                </a:solidFill>
                <a:latin typeface="Times New Roman" panose="02020603050405020304" pitchFamily="18" charset="0"/>
                <a:cs typeface="Times New Roman" panose="02020603050405020304" pitchFamily="18" charset="0"/>
              </a:rPr>
              <a:t>chứa</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đựng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dữ</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liệu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điện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tử</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3. Di </a:t>
            </a:r>
            <a:r>
              <a:rPr lang="en-US" altLang="en-US" sz="2200" dirty="0" err="1">
                <a:solidFill>
                  <a:schemeClr val="bg1"/>
                </a:solidFill>
                <a:latin typeface="Times New Roman" panose="02020603050405020304" pitchFamily="18" charset="0"/>
                <a:cs typeface="Times New Roman" panose="02020603050405020304" pitchFamily="18" charset="0"/>
              </a:rPr>
              <a:t>sản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tư</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liệu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được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nhận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diện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theo</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các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tiêu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chí</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sau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đây</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a) Bảo </a:t>
            </a:r>
            <a:r>
              <a:rPr lang="en-US" altLang="en-US" sz="2200" dirty="0" err="1">
                <a:solidFill>
                  <a:schemeClr val="bg1"/>
                </a:solidFill>
                <a:latin typeface="Times New Roman" panose="02020603050405020304" pitchFamily="18" charset="0"/>
                <a:cs typeface="Times New Roman" panose="02020603050405020304" pitchFamily="18" charset="0"/>
              </a:rPr>
              <a:t>đảm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tính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xác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thực</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b) Bảo </a:t>
            </a:r>
            <a:r>
              <a:rPr lang="en-US" altLang="en-US" sz="2200" dirty="0" err="1">
                <a:solidFill>
                  <a:schemeClr val="bg1"/>
                </a:solidFill>
                <a:latin typeface="Times New Roman" panose="02020603050405020304" pitchFamily="18" charset="0"/>
                <a:cs typeface="Times New Roman" panose="02020603050405020304" pitchFamily="18" charset="0"/>
              </a:rPr>
              <a:t>đảm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tính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độc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bản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độc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đáo</a:t>
            </a:r>
            <a:r>
              <a:rPr lang="en-US" altLang="en-US" sz="2200" dirty="0">
                <a:solidFill>
                  <a:schemeClr val="bg1"/>
                </a:solidFill>
                <a:latin typeface="Times New Roman" panose="02020603050405020304" pitchFamily="18" charset="0"/>
                <a:cs typeface="Times New Roman" panose="02020603050405020304" pitchFamily="18" charset="0"/>
              </a:rPr>
              <a:t>;</a:t>
            </a:r>
          </a:p>
          <a:p>
            <a:pPr algn="just"/>
            <a:r>
              <a:rPr lang="en-US" altLang="en-US" sz="2200" dirty="0">
                <a:solidFill>
                  <a:schemeClr val="bg1"/>
                </a:solidFill>
                <a:latin typeface="Times New Roman" panose="02020603050405020304" pitchFamily="18" charset="0"/>
                <a:cs typeface="Times New Roman" panose="02020603050405020304" pitchFamily="18" charset="0"/>
              </a:rPr>
              <a:t>c) Bảo </a:t>
            </a:r>
            <a:r>
              <a:rPr lang="en-US" altLang="en-US" sz="2200" dirty="0" err="1">
                <a:solidFill>
                  <a:schemeClr val="bg1"/>
                </a:solidFill>
                <a:latin typeface="Times New Roman" panose="02020603050405020304" pitchFamily="18" charset="0"/>
                <a:cs typeface="Times New Roman" panose="02020603050405020304" pitchFamily="18" charset="0"/>
              </a:rPr>
              <a:t>đảm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tính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toàn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vẹn</a:t>
            </a:r>
            <a:r>
              <a:rPr lang="en-US" altLang="en-US" sz="2200" dirty="0">
                <a:solidFill>
                  <a:schemeClr val="bg1"/>
                </a:solidFill>
                <a:latin typeface="Times New Roman" panose="02020603050405020304" pitchFamily="18" charset="0"/>
                <a:cs typeface="Times New Roman" panose="02020603050405020304" pitchFamily="18" charset="0"/>
              </a:rPr>
              <a:t>; </a:t>
            </a:r>
          </a:p>
          <a:p>
            <a:pPr algn="just"/>
            <a:r>
              <a:rPr lang="en-US" altLang="en-US" sz="2200" dirty="0">
                <a:solidFill>
                  <a:schemeClr val="bg1"/>
                </a:solidFill>
                <a:latin typeface="Times New Roman" panose="02020603050405020304" pitchFamily="18" charset="0"/>
                <a:cs typeface="Times New Roman" panose="02020603050405020304" pitchFamily="18" charset="0"/>
              </a:rPr>
              <a:t>d) Bảo </a:t>
            </a:r>
            <a:r>
              <a:rPr lang="en-US" altLang="en-US" sz="2200" dirty="0" err="1">
                <a:solidFill>
                  <a:schemeClr val="bg1"/>
                </a:solidFill>
                <a:latin typeface="Times New Roman" panose="02020603050405020304" pitchFamily="18" charset="0"/>
                <a:cs typeface="Times New Roman" panose="02020603050405020304" pitchFamily="18" charset="0"/>
              </a:rPr>
              <a:t>đảm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giá</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trị</a:t>
            </a:r>
            <a:r>
              <a:rPr lang="en-US" altLang="en-US" sz="2200" dirty="0">
                <a:solidFill>
                  <a:schemeClr val="bg1"/>
                </a:solidFill>
                <a:latin typeface="Times New Roman" panose="02020603050405020304" pitchFamily="18" charset="0"/>
                <a:cs typeface="Times New Roman" panose="02020603050405020304" pitchFamily="18" charset="0"/>
              </a:rPr>
              <a:t>, ý </a:t>
            </a:r>
            <a:r>
              <a:rPr lang="en-US" altLang="en-US" sz="2200" dirty="0" err="1">
                <a:solidFill>
                  <a:schemeClr val="bg1"/>
                </a:solidFill>
                <a:latin typeface="Times New Roman" panose="02020603050405020304" pitchFamily="18" charset="0"/>
                <a:cs typeface="Times New Roman" panose="02020603050405020304" pitchFamily="18" charset="0"/>
              </a:rPr>
              <a:t>nghĩa</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có</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tầm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ảnh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hưởng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đối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với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quốc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gia</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khu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vực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hoặc</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thế</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giới</a:t>
            </a:r>
            <a:r>
              <a:rPr lang="en-US" altLang="en-US" sz="2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5058203"/>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41021" y="1308958"/>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85045574-6DCB-50EF-AB79-AD4A935376C0}"/>
              </a:ext>
            </a:extLst>
          </p:cNvPr>
          <p:cNvSpPr txBox="1"/>
          <p:nvPr/>
        </p:nvSpPr>
        <p:spPr>
          <a:xfrm>
            <a:off x="2615609" y="3044351"/>
            <a:ext cx="7582891" cy="2308324"/>
          </a:xfrm>
          <a:prstGeom prst="rect">
            <a:avLst/>
          </a:prstGeom>
          <a:noFill/>
        </p:spPr>
        <p:txBody>
          <a:bodyPr wrap="square">
            <a:spAutoFit/>
          </a:bodyPr>
          <a:lstStyle/>
          <a:p>
            <a:pPr algn="just"/>
            <a:r>
              <a:rPr lang="vi-VN" sz="2400" b="1" i="1" spc="5" dirty="0">
                <a:solidFill>
                  <a:schemeClr val="bg1"/>
                </a:solidFill>
                <a:latin typeface="+mj-lt"/>
                <a:ea typeface="Malgun Gothic" panose="020B0503020000020004" pitchFamily="34" charset="-127"/>
                <a:cs typeface="Times New Roman" panose="02020603050405020304" pitchFamily="18" charset="0"/>
              </a:rPr>
              <a:t>Thông tư số 0</a:t>
            </a:r>
            <a:r>
              <a:rPr lang="en-US" sz="2400" b="1" i="1" spc="5" dirty="0">
                <a:solidFill>
                  <a:schemeClr val="bg1"/>
                </a:solidFill>
                <a:latin typeface="+mj-lt"/>
                <a:ea typeface="Malgun Gothic" panose="020B0503020000020004" pitchFamily="34" charset="-127"/>
                <a:cs typeface="Times New Roman" panose="02020603050405020304" pitchFamily="18" charset="0"/>
              </a:rPr>
              <a:t>4</a:t>
            </a:r>
            <a:r>
              <a:rPr lang="vi-VN" sz="2400" b="1" i="1" spc="5" dirty="0">
                <a:solidFill>
                  <a:schemeClr val="bg1"/>
                </a:solidFill>
                <a:latin typeface="+mj-lt"/>
                <a:ea typeface="Malgun Gothic" panose="020B0503020000020004" pitchFamily="34" charset="-127"/>
                <a:cs typeface="Times New Roman" panose="02020603050405020304" pitchFamily="18" charset="0"/>
              </a:rPr>
              <a:t>/2025/TT-BVHTTDL ngày 13/5/2025 </a:t>
            </a:r>
            <a:r>
              <a:rPr lang="vi-VN" sz="2400" dirty="0">
                <a:solidFill>
                  <a:schemeClr val="bg1"/>
                </a:solidFill>
                <a:latin typeface="+mj-lt"/>
              </a:rPr>
              <a:t>Quy định về kiểm kê di sản văn hóa, công bố Danh mục kiểm kê</a:t>
            </a:r>
            <a:r>
              <a:rPr lang="en-US" sz="2400" dirty="0">
                <a:solidFill>
                  <a:schemeClr val="bg1"/>
                </a:solidFill>
                <a:latin typeface="+mj-lt"/>
              </a:rPr>
              <a:t> </a:t>
            </a:r>
            <a:r>
              <a:rPr lang="vi-VN" sz="2400" dirty="0">
                <a:solidFill>
                  <a:schemeClr val="bg1"/>
                </a:solidFill>
                <a:latin typeface="+mj-lt"/>
              </a:rPr>
              <a:t>di sản văn hóa; đưa thêm, di dời, thay đổi hiện vật trong di tích; phân loại di vật, cổ vật; kho bảo quản di sản tư liệu; di sản văn hóa hạn chế sử dụng,</a:t>
            </a:r>
            <a:r>
              <a:rPr lang="en-US" sz="2400" dirty="0">
                <a:solidFill>
                  <a:schemeClr val="bg1"/>
                </a:solidFill>
                <a:latin typeface="+mj-lt"/>
              </a:rPr>
              <a:t> </a:t>
            </a:r>
            <a:r>
              <a:rPr lang="vi-VN" sz="2400" dirty="0">
                <a:solidFill>
                  <a:schemeClr val="bg1"/>
                </a:solidFill>
                <a:latin typeface="+mj-lt"/>
              </a:rPr>
              <a:t>khai thác và hướng dẫn việc khai thác, sử dụng cơ sở dữ liệu quốc gia</a:t>
            </a:r>
            <a:r>
              <a:rPr lang="en-US" sz="2400" dirty="0">
                <a:solidFill>
                  <a:schemeClr val="bg1"/>
                </a:solidFill>
                <a:latin typeface="+mj-lt"/>
              </a:rPr>
              <a:t> </a:t>
            </a:r>
            <a:r>
              <a:rPr lang="vi-VN" sz="2400" dirty="0">
                <a:solidFill>
                  <a:schemeClr val="bg1"/>
                </a:solidFill>
                <a:latin typeface="+mj-lt"/>
              </a:rPr>
              <a:t>về di sản văn hóa</a:t>
            </a: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5EB837C9-8FE2-94DA-04C6-6616FFBC3D56}"/>
              </a:ext>
            </a:extLst>
          </p:cNvPr>
          <p:cNvSpPr txBox="1"/>
          <p:nvPr/>
        </p:nvSpPr>
        <p:spPr>
          <a:xfrm>
            <a:off x="841021" y="1814950"/>
            <a:ext cx="8248363" cy="830997"/>
          </a:xfrm>
          <a:prstGeom prst="rect">
            <a:avLst/>
          </a:prstGeom>
          <a:noFill/>
        </p:spPr>
        <p:txBody>
          <a:bodyPr wrap="square">
            <a:spAutoFit/>
          </a:bodyPr>
          <a:lstStyle/>
          <a:p>
            <a:r>
              <a:rPr lang="en-US" sz="2400" b="1" dirty="0">
                <a:solidFill>
                  <a:srgbClr val="6AE7FF"/>
                </a:solidFill>
                <a:latin typeface="Times New Roman" panose="02020603050405020304" pitchFamily="18" charset="0"/>
                <a:cs typeface="Times New Roman" panose="02020603050405020304" pitchFamily="18" charset="0"/>
              </a:rPr>
              <a:t>3. </a:t>
            </a:r>
            <a:r>
              <a:rPr lang="en-US" sz="2400" b="1" dirty="0" err="1">
                <a:solidFill>
                  <a:srgbClr val="6AE7FF"/>
                </a:solidFill>
                <a:latin typeface="Times New Roman" panose="02020603050405020304" pitchFamily="18" charset="0"/>
                <a:cs typeface="Times New Roman" panose="02020603050405020304" pitchFamily="18" charset="0"/>
              </a:rPr>
              <a:t>Kiểm</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kê</a:t>
            </a:r>
            <a:r>
              <a:rPr lang="en-US" sz="2400" b="1" dirty="0">
                <a:solidFill>
                  <a:srgbClr val="6AE7FF"/>
                </a:solidFill>
                <a:latin typeface="Times New Roman" panose="02020603050405020304" pitchFamily="18" charset="0"/>
                <a:cs typeface="Times New Roman" panose="02020603050405020304" pitchFamily="18" charset="0"/>
              </a:rPr>
              <a:t> di </a:t>
            </a:r>
            <a:r>
              <a:rPr lang="en-US" sz="2400" b="1" dirty="0" err="1">
                <a:solidFill>
                  <a:srgbClr val="6AE7FF"/>
                </a:solidFill>
                <a:latin typeface="Times New Roman" panose="02020603050405020304" pitchFamily="18" charset="0"/>
                <a:cs typeface="Times New Roman" panose="02020603050405020304" pitchFamily="18" charset="0"/>
              </a:rPr>
              <a:t>sản</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tư</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liệu</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54)</a:t>
            </a:r>
          </a:p>
          <a:p>
            <a:r>
              <a:rPr lang="en-US" sz="2400" b="1" dirty="0">
                <a:solidFill>
                  <a:srgbClr val="6AE7FF"/>
                </a:solidFill>
                <a:latin typeface="Times New Roman" panose="02020603050405020304" pitchFamily="18" charset="0"/>
                <a:cs typeface="Times New Roman" panose="02020603050405020304" pitchFamily="18" charset="0"/>
              </a:rPr>
              <a:t>4. Bảo </a:t>
            </a:r>
            <a:r>
              <a:rPr lang="en-US" sz="2400" b="1" dirty="0" err="1">
                <a:solidFill>
                  <a:srgbClr val="6AE7FF"/>
                </a:solidFill>
                <a:latin typeface="Times New Roman" panose="02020603050405020304" pitchFamily="18" charset="0"/>
                <a:cs typeface="Times New Roman" panose="02020603050405020304" pitchFamily="18" charset="0"/>
              </a:rPr>
              <a:t>quản</a:t>
            </a:r>
            <a:r>
              <a:rPr lang="en-US" sz="2400" b="1" dirty="0">
                <a:solidFill>
                  <a:srgbClr val="6AE7FF"/>
                </a:solidFill>
                <a:latin typeface="Times New Roman" panose="02020603050405020304" pitchFamily="18" charset="0"/>
                <a:cs typeface="Times New Roman" panose="02020603050405020304" pitchFamily="18" charset="0"/>
              </a:rPr>
              <a:t> di </a:t>
            </a:r>
            <a:r>
              <a:rPr lang="en-US" sz="2400" b="1" dirty="0" err="1">
                <a:solidFill>
                  <a:srgbClr val="6AE7FF"/>
                </a:solidFill>
                <a:latin typeface="Times New Roman" panose="02020603050405020304" pitchFamily="18" charset="0"/>
                <a:cs typeface="Times New Roman" panose="02020603050405020304" pitchFamily="18" charset="0"/>
              </a:rPr>
              <a:t>sản</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tư</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liệu</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57) </a:t>
            </a:r>
          </a:p>
        </p:txBody>
      </p:sp>
    </p:spTree>
    <p:extLst>
      <p:ext uri="{BB962C8B-B14F-4D97-AF65-F5344CB8AC3E}">
        <p14:creationId xmlns:p14="http://schemas.microsoft.com/office/powerpoint/2010/main" val="931513541"/>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81394" y="1164134"/>
            <a:ext cx="7581900" cy="5080"/>
            <a:chOff x="7259" y="3373"/>
            <a:chExt cx="11941" cy="19324334"/>
          </a:xfrm>
        </p:grpSpPr>
        <p:cxnSp>
          <p:nvCxnSpPr>
            <p:cNvPr id="42" name="直接连接符 41"/>
            <p:cNvCxnSpPr>
              <a:cxnSpLocks/>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ABA4AE4-6A07-855F-70B7-5EF82EF7FCE0}"/>
              </a:ext>
            </a:extLst>
          </p:cNvPr>
          <p:cNvSpPr txBox="1"/>
          <p:nvPr/>
        </p:nvSpPr>
        <p:spPr>
          <a:xfrm>
            <a:off x="1297172" y="465093"/>
            <a:ext cx="10136814" cy="461665"/>
          </a:xfrm>
          <a:prstGeom prst="rect">
            <a:avLst/>
          </a:prstGeom>
          <a:noFill/>
        </p:spPr>
        <p:txBody>
          <a:bodyPr wrap="square">
            <a:spAutoFit/>
          </a:bodyPr>
          <a:lstStyle/>
          <a:p>
            <a:r>
              <a:rPr lang="en-US" sz="2400" b="1" dirty="0">
                <a:solidFill>
                  <a:srgbClr val="6AE7FF"/>
                </a:solidFill>
                <a:latin typeface="Times New Roman" panose="02020603050405020304" pitchFamily="18" charset="0"/>
                <a:cs typeface="Times New Roman" panose="02020603050405020304" pitchFamily="18" charset="0"/>
              </a:rPr>
              <a:t>5. </a:t>
            </a:r>
            <a:r>
              <a:rPr lang="vi-VN" sz="2400" b="1" dirty="0">
                <a:solidFill>
                  <a:srgbClr val="6AE7FF"/>
                </a:solidFill>
                <a:latin typeface="Times New Roman" panose="02020603050405020304" pitchFamily="18" charset="0"/>
                <a:cs typeface="Times New Roman" panose="02020603050405020304" pitchFamily="18" charset="0"/>
              </a:rPr>
              <a:t>Danh mục và tiêu chí ghi danh, ghi danh bổ sung di sản tư liệu</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55)</a:t>
            </a:r>
            <a:endParaRPr lang="vi-VN" sz="2400" b="1" dirty="0">
              <a:solidFill>
                <a:srgbClr val="6AE7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B770EC4-E148-31BE-FCAA-28B920386318}"/>
              </a:ext>
            </a:extLst>
          </p:cNvPr>
          <p:cNvSpPr txBox="1"/>
          <p:nvPr/>
        </p:nvSpPr>
        <p:spPr>
          <a:xfrm>
            <a:off x="1297172" y="1401511"/>
            <a:ext cx="9900762" cy="5170646"/>
          </a:xfrm>
          <a:prstGeom prst="rect">
            <a:avLst/>
          </a:prstGeom>
          <a:noFill/>
        </p:spPr>
        <p:txBody>
          <a:bodyPr wrap="square">
            <a:spAutoFit/>
          </a:bodyPr>
          <a:lstStyle/>
          <a:p>
            <a:r>
              <a:rPr lang="vi-VN" sz="2200" dirty="0">
                <a:solidFill>
                  <a:schemeClr val="bg1"/>
                </a:solidFill>
                <a:latin typeface="+mj-lt"/>
              </a:rPr>
              <a:t>1. Di sản tư liệu được ghi danh, ghi danh bổ sung vào các danh mục sau đây:</a:t>
            </a:r>
          </a:p>
          <a:p>
            <a:r>
              <a:rPr lang="vi-VN" sz="2200" dirty="0">
                <a:solidFill>
                  <a:schemeClr val="bg1"/>
                </a:solidFill>
                <a:latin typeface="+mj-lt"/>
              </a:rPr>
              <a:t>a) Danh mục quốc gia về di sản tư liệu;</a:t>
            </a:r>
          </a:p>
          <a:p>
            <a:r>
              <a:rPr lang="vi-VN" sz="2200" dirty="0">
                <a:solidFill>
                  <a:schemeClr val="bg1"/>
                </a:solidFill>
                <a:latin typeface="+mj-lt"/>
              </a:rPr>
              <a:t>b) Danh mục của UNESCO bao gồm: Danh mục di sản tư liệu khu vực và Danh mục di sản tư liệu thế giới.</a:t>
            </a:r>
          </a:p>
          <a:p>
            <a:r>
              <a:rPr lang="vi-VN" sz="2200" dirty="0">
                <a:solidFill>
                  <a:schemeClr val="bg1"/>
                </a:solidFill>
                <a:latin typeface="+mj-lt"/>
              </a:rPr>
              <a:t>2. Tiêu chí ghi danh, ghi danh bổ sung di sản tư liệu vào Danh mục quốc gia về di sản tư liệu bao gồm:</a:t>
            </a:r>
          </a:p>
          <a:p>
            <a:r>
              <a:rPr lang="vi-VN" sz="2200" dirty="0">
                <a:solidFill>
                  <a:schemeClr val="bg1"/>
                </a:solidFill>
                <a:latin typeface="+mj-lt"/>
              </a:rPr>
              <a:t>a) Là di sản tư liệu trong Danh mục kiểm kê di sản tư liệu;</a:t>
            </a:r>
          </a:p>
          <a:p>
            <a:r>
              <a:rPr lang="vi-VN" sz="2200" dirty="0">
                <a:solidFill>
                  <a:schemeClr val="bg1"/>
                </a:solidFill>
                <a:latin typeface="+mj-lt"/>
              </a:rPr>
              <a:t>b) Đáp ứng các tiêu chí quy định tại khoản 3 Điều 53 của Luật này;</a:t>
            </a:r>
          </a:p>
          <a:p>
            <a:r>
              <a:rPr lang="vi-VN" sz="2200" dirty="0">
                <a:solidFill>
                  <a:schemeClr val="bg1"/>
                </a:solidFill>
                <a:latin typeface="+mj-lt"/>
              </a:rPr>
              <a:t>c) Có thể bảo quản được và có biện pháp bảo quản mang tính khả thi;</a:t>
            </a:r>
          </a:p>
          <a:p>
            <a:r>
              <a:rPr lang="vi-VN" sz="2200" dirty="0">
                <a:solidFill>
                  <a:schemeClr val="bg1"/>
                </a:solidFill>
                <a:latin typeface="+mj-lt"/>
              </a:rPr>
              <a:t>d) Được cơ quan, tổ chức, cộng đồng, gia đình, dòng họ hoặc nhóm người, cá nhân đồng thuận, tự nguyện đề cử, cam kết bảo vệ và phát huy giá trị.</a:t>
            </a:r>
          </a:p>
          <a:p>
            <a:r>
              <a:rPr lang="vi-VN" sz="2200" dirty="0">
                <a:solidFill>
                  <a:schemeClr val="bg1"/>
                </a:solidFill>
                <a:latin typeface="+mj-lt"/>
              </a:rPr>
              <a:t>3. Tiêu chí lựa chọn di sản tư liệu để lập hồ sơ đề nghị UNESCO ghi danh, ghi danh bổ sung bao gồm:</a:t>
            </a:r>
          </a:p>
          <a:p>
            <a:r>
              <a:rPr lang="vi-VN" sz="2200" dirty="0">
                <a:solidFill>
                  <a:schemeClr val="bg1"/>
                </a:solidFill>
                <a:latin typeface="+mj-lt"/>
              </a:rPr>
              <a:t>a) Là di sản tư liệu trong Danh mục quốc gia về di sản tư liệu;</a:t>
            </a:r>
          </a:p>
          <a:p>
            <a:r>
              <a:rPr lang="vi-VN" sz="2200" dirty="0">
                <a:solidFill>
                  <a:schemeClr val="bg1"/>
                </a:solidFill>
                <a:latin typeface="+mj-lt"/>
              </a:rPr>
              <a:t>b) Đáp ứng tiêu chí ghi danh, ghi danh bổ sung theo quy định của UNESCO.</a:t>
            </a:r>
          </a:p>
        </p:txBody>
      </p:sp>
    </p:spTree>
    <p:extLst>
      <p:ext uri="{BB962C8B-B14F-4D97-AF65-F5344CB8AC3E}">
        <p14:creationId xmlns:p14="http://schemas.microsoft.com/office/powerpoint/2010/main" val="2551384278"/>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019ADC-8DA4-2660-A78D-8623558040DA}"/>
              </a:ext>
            </a:extLst>
          </p:cNvPr>
          <p:cNvSpPr txBox="1"/>
          <p:nvPr/>
        </p:nvSpPr>
        <p:spPr>
          <a:xfrm>
            <a:off x="1165860" y="857250"/>
            <a:ext cx="8686351" cy="2954655"/>
          </a:xfrm>
          <a:prstGeom prst="rect">
            <a:avLst/>
          </a:prstGeom>
          <a:noFill/>
        </p:spPr>
        <p:txBody>
          <a:bodyPr wrap="square">
            <a:spAutoFit/>
          </a:bodyPr>
          <a:lstStyle/>
          <a:p>
            <a:endParaRPr lang="en-US" b="1" dirty="0">
              <a:solidFill>
                <a:schemeClr val="bg1"/>
              </a:solidFill>
              <a:latin typeface="Times New Roman" panose="02020603050405020304" pitchFamily="18" charset="0"/>
              <a:cs typeface="Times New Roman" panose="02020603050405020304" pitchFamily="18" charset="0"/>
            </a:endParaRPr>
          </a:p>
          <a:p>
            <a:r>
              <a:rPr lang="en-US" sz="2400" b="1" dirty="0">
                <a:solidFill>
                  <a:srgbClr val="6AE7FF"/>
                </a:solidFill>
                <a:latin typeface="Times New Roman" panose="02020603050405020304" pitchFamily="18" charset="0"/>
                <a:cs typeface="Times New Roman" panose="02020603050405020304" pitchFamily="18" charset="0"/>
              </a:rPr>
              <a:t>6. </a:t>
            </a:r>
            <a:r>
              <a:rPr lang="vi-VN" sz="2400" b="1" dirty="0">
                <a:solidFill>
                  <a:srgbClr val="6AE7FF"/>
                </a:solidFill>
                <a:latin typeface="Times New Roman" panose="02020603050405020304" pitchFamily="18" charset="0"/>
                <a:cs typeface="Times New Roman" panose="02020603050405020304" pitchFamily="18" charset="0"/>
              </a:rPr>
              <a:t>Ghi danh, ghi danh bổ sung và hủy bỏ ghi danh di sản tư liệu</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56)</a:t>
            </a:r>
          </a:p>
          <a:p>
            <a:r>
              <a:rPr lang="en-US" sz="2400" b="1" dirty="0">
                <a:solidFill>
                  <a:srgbClr val="6AE7FF"/>
                </a:solidFill>
                <a:latin typeface="Times New Roman" panose="02020603050405020304" pitchFamily="18" charset="0"/>
                <a:cs typeface="Times New Roman" panose="02020603050405020304" pitchFamily="18" charset="0"/>
              </a:rPr>
              <a:t>7. </a:t>
            </a:r>
            <a:r>
              <a:rPr lang="en-US" sz="2400" b="1" dirty="0" err="1">
                <a:solidFill>
                  <a:srgbClr val="6AE7FF"/>
                </a:solidFill>
                <a:latin typeface="Times New Roman" panose="02020603050405020304" pitchFamily="18" charset="0"/>
                <a:cs typeface="Times New Roman" panose="02020603050405020304" pitchFamily="18" charset="0"/>
              </a:rPr>
              <a:t>Hoạt</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động</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quản</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lý</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bảo</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vệ</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và</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phát</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huy</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giá</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trị</a:t>
            </a:r>
            <a:r>
              <a:rPr lang="en-US" sz="2400" b="1" dirty="0">
                <a:solidFill>
                  <a:srgbClr val="6AE7FF"/>
                </a:solidFill>
                <a:latin typeface="Times New Roman" panose="02020603050405020304" pitchFamily="18" charset="0"/>
                <a:cs typeface="Times New Roman" panose="02020603050405020304" pitchFamily="18" charset="0"/>
              </a:rPr>
              <a:t> di </a:t>
            </a:r>
            <a:r>
              <a:rPr lang="en-US" sz="2400" b="1" dirty="0" err="1">
                <a:solidFill>
                  <a:srgbClr val="6AE7FF"/>
                </a:solidFill>
                <a:latin typeface="Times New Roman" panose="02020603050405020304" pitchFamily="18" charset="0"/>
                <a:cs typeface="Times New Roman" panose="02020603050405020304" pitchFamily="18" charset="0"/>
              </a:rPr>
              <a:t>sản</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văn</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hóa</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60)</a:t>
            </a:r>
          </a:p>
          <a:p>
            <a:r>
              <a:rPr lang="en-US" sz="2400" b="1" dirty="0">
                <a:solidFill>
                  <a:srgbClr val="6AE7FF"/>
                </a:solidFill>
                <a:latin typeface="Times New Roman" panose="02020603050405020304" pitchFamily="18" charset="0"/>
                <a:cs typeface="Times New Roman" panose="02020603050405020304" pitchFamily="18" charset="0"/>
              </a:rPr>
              <a:t>8. </a:t>
            </a:r>
            <a:r>
              <a:rPr lang="vi-VN" sz="2400" b="1" dirty="0">
                <a:solidFill>
                  <a:srgbClr val="6AE7FF"/>
                </a:solidFill>
                <a:latin typeface="Times New Roman" panose="02020603050405020304" pitchFamily="18" charset="0"/>
                <a:cs typeface="Times New Roman" panose="02020603050405020304" pitchFamily="18" charset="0"/>
              </a:rPr>
              <a:t>Đề án, dự án, kế hoạch và báo cáo định kỳ về bảo vệ và phát huy giá trị di sản tư liệu sau khi được ghi danh</a:t>
            </a:r>
            <a:r>
              <a:rPr lang="en-US" sz="2400" b="1" dirty="0">
                <a:solidFill>
                  <a:srgbClr val="6AE7FF"/>
                </a:solidFill>
                <a:latin typeface="Times New Roman" panose="02020603050405020304" pitchFamily="18" charset="0"/>
                <a:cs typeface="Times New Roman" panose="02020603050405020304" pitchFamily="18" charset="0"/>
              </a:rPr>
              <a:t> (</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61)</a:t>
            </a:r>
            <a:endParaRPr lang="vi-VN" sz="2400" b="1" dirty="0">
              <a:solidFill>
                <a:srgbClr val="6AE7FF"/>
              </a:solidFill>
              <a:latin typeface="Times New Roman" panose="02020603050405020304" pitchFamily="18" charset="0"/>
              <a:cs typeface="Times New Roman" panose="02020603050405020304" pitchFamily="18" charset="0"/>
            </a:endParaRPr>
          </a:p>
          <a:p>
            <a:r>
              <a:rPr lang="en-US" altLang="en-US" sz="2400" b="1" dirty="0">
                <a:solidFill>
                  <a:srgbClr val="6AE7FF"/>
                </a:solidFill>
                <a:latin typeface="Times New Roman" panose="02020603050405020304" pitchFamily="18" charset="0"/>
                <a:cs typeface="Times New Roman" panose="02020603050405020304" pitchFamily="18" charset="0"/>
              </a:rPr>
              <a:t>9. </a:t>
            </a:r>
            <a:r>
              <a:rPr lang="en-US" altLang="en-US" sz="2400" b="1" dirty="0" err="1">
                <a:solidFill>
                  <a:srgbClr val="6AE7FF"/>
                </a:solidFill>
                <a:latin typeface="Times New Roman" panose="02020603050405020304" pitchFamily="18" charset="0"/>
                <a:cs typeface="Times New Roman" panose="02020603050405020304" pitchFamily="18" charset="0"/>
              </a:rPr>
              <a:t>Bản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sao</a:t>
            </a:r>
            <a:r>
              <a:rPr lang="en-US" altLang="en-US" sz="2400" b="1" dirty="0">
                <a:solidFill>
                  <a:srgbClr val="6AE7FF"/>
                </a:solidFill>
                <a:latin typeface="Times New Roman" panose="02020603050405020304" pitchFamily="18" charset="0"/>
                <a:cs typeface="Times New Roman" panose="02020603050405020304" pitchFamily="18" charset="0"/>
              </a:rPr>
              <a:t> di </a:t>
            </a:r>
            <a:r>
              <a:rPr lang="en-US" altLang="en-US" sz="2400" b="1" dirty="0" err="1">
                <a:solidFill>
                  <a:srgbClr val="6AE7FF"/>
                </a:solidFill>
                <a:latin typeface="Times New Roman" panose="02020603050405020304" pitchFamily="18" charset="0"/>
                <a:cs typeface="Times New Roman" panose="02020603050405020304" pitchFamily="18" charset="0"/>
              </a:rPr>
              <a:t>sản</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tư</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altLang="en-US" sz="2400" b="1" dirty="0" err="1">
                <a:solidFill>
                  <a:srgbClr val="6AE7FF"/>
                </a:solidFill>
                <a:latin typeface="Times New Roman" panose="02020603050405020304" pitchFamily="18" charset="0"/>
                <a:cs typeface="Times New Roman" panose="02020603050405020304" pitchFamily="18" charset="0"/>
              </a:rPr>
              <a:t>liệu</a:t>
            </a:r>
            <a:r>
              <a:rPr lang="en-US" altLang="en-US" sz="2400" b="1" dirty="0">
                <a:solidFill>
                  <a:srgbClr val="6AE7FF"/>
                </a:solidFill>
                <a:latin typeface="Times New Roman" panose="02020603050405020304" pitchFamily="18" charset="0"/>
                <a:cs typeface="Times New Roman" panose="02020603050405020304" pitchFamily="18" charset="0"/>
              </a:rPr>
              <a:t> </a:t>
            </a:r>
            <a:r>
              <a:rPr lang="en-US" sz="2400" b="1" dirty="0">
                <a:solidFill>
                  <a:srgbClr val="6AE7FF"/>
                </a:solidFill>
                <a:latin typeface="Times New Roman" panose="02020603050405020304" pitchFamily="18" charset="0"/>
                <a:cs typeface="Times New Roman" panose="02020603050405020304" pitchFamily="18" charset="0"/>
              </a:rPr>
              <a:t>(</a:t>
            </a:r>
            <a:r>
              <a:rPr lang="en-US" sz="2400" b="1" dirty="0" err="1">
                <a:solidFill>
                  <a:srgbClr val="6AE7FF"/>
                </a:solidFill>
                <a:latin typeface="Times New Roman" panose="02020603050405020304" pitchFamily="18" charset="0"/>
                <a:cs typeface="Times New Roman" panose="02020603050405020304" pitchFamily="18" charset="0"/>
              </a:rPr>
              <a:t>Điều</a:t>
            </a:r>
            <a:r>
              <a:rPr lang="en-US" sz="2400" b="1" dirty="0">
                <a:solidFill>
                  <a:srgbClr val="6AE7FF"/>
                </a:solidFill>
                <a:latin typeface="Times New Roman" panose="02020603050405020304" pitchFamily="18" charset="0"/>
                <a:cs typeface="Times New Roman" panose="02020603050405020304" pitchFamily="18" charset="0"/>
              </a:rPr>
              <a:t> 63)</a:t>
            </a:r>
            <a:endParaRPr lang="en-US" sz="2400" b="1" dirty="0">
              <a:solidFill>
                <a:srgbClr val="6AE7FF"/>
              </a:solidFill>
            </a:endParaRPr>
          </a:p>
        </p:txBody>
      </p:sp>
      <p:sp>
        <p:nvSpPr>
          <p:cNvPr id="6" name="TextBox 5">
            <a:extLst>
              <a:ext uri="{FF2B5EF4-FFF2-40B4-BE49-F238E27FC236}">
                <a16:creationId xmlns:a16="http://schemas.microsoft.com/office/drawing/2014/main" id="{9CBD1FC7-23C2-2104-D404-955BFEE8A9E6}"/>
              </a:ext>
            </a:extLst>
          </p:cNvPr>
          <p:cNvSpPr txBox="1"/>
          <p:nvPr/>
        </p:nvSpPr>
        <p:spPr>
          <a:xfrm>
            <a:off x="1691640" y="3811904"/>
            <a:ext cx="9334500" cy="1754326"/>
          </a:xfrm>
          <a:prstGeom prst="rect">
            <a:avLst/>
          </a:prstGeom>
          <a:noFill/>
        </p:spPr>
        <p:txBody>
          <a:bodyPr wrap="square">
            <a:spAutoFit/>
          </a:bodyPr>
          <a:lstStyle/>
          <a:p>
            <a:endParaRPr lang="en-US" sz="2000" b="1" i="1" dirty="0">
              <a:solidFill>
                <a:schemeClr val="bg1"/>
              </a:solidFill>
              <a:latin typeface="+mj-lt"/>
            </a:endParaRPr>
          </a:p>
          <a:p>
            <a:endParaRPr lang="en-US" sz="2000" b="1" i="1" dirty="0">
              <a:solidFill>
                <a:schemeClr val="bg1"/>
              </a:solidFill>
              <a:latin typeface="+mj-lt"/>
            </a:endParaRPr>
          </a:p>
          <a:p>
            <a:endParaRPr lang="en-US" sz="2000" b="1" i="1" dirty="0">
              <a:solidFill>
                <a:schemeClr val="bg1"/>
              </a:solidFill>
              <a:latin typeface="+mj-lt"/>
            </a:endParaRPr>
          </a:p>
          <a:p>
            <a:r>
              <a:rPr lang="vi-VN" sz="2400" b="1" i="1" dirty="0">
                <a:solidFill>
                  <a:schemeClr val="bg1"/>
                </a:solidFill>
                <a:latin typeface="+mj-lt"/>
              </a:rPr>
              <a:t>Dự thảo Nghị định quy định chi tiết một số điều và biện pháp tổ chức, hướng dẫn thi hành Luật Di sản văn hóa </a:t>
            </a:r>
            <a:r>
              <a:rPr lang="en-US" sz="2400" b="1" i="1" dirty="0" err="1">
                <a:solidFill>
                  <a:schemeClr val="bg1"/>
                </a:solidFill>
                <a:latin typeface="Times New Roman" panose="02020603050405020304" pitchFamily="18" charset="0"/>
                <a:cs typeface="Times New Roman" panose="02020603050405020304" pitchFamily="18" charset="0"/>
              </a:rPr>
              <a:t>Chương</a:t>
            </a:r>
            <a:r>
              <a:rPr lang="en-US" sz="2400" b="1" i="1" dirty="0">
                <a:solidFill>
                  <a:schemeClr val="bg1"/>
                </a:solidFill>
                <a:latin typeface="Times New Roman" panose="02020603050405020304" pitchFamily="18" charset="0"/>
                <a:cs typeface="Times New Roman" panose="02020603050405020304" pitchFamily="18" charset="0"/>
              </a:rPr>
              <a:t> IV</a:t>
            </a:r>
            <a:endParaRPr lang="vi-VN"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395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云计算大数据互联网科技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2877</Words>
  <Application>Microsoft Office PowerPoint</Application>
  <PresentationFormat>Widescreen</PresentationFormat>
  <Paragraphs>145</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Malgun Gothic</vt:lpstr>
      <vt:lpstr>微软雅黑</vt:lpstr>
      <vt:lpstr>Arial</vt:lpstr>
      <vt:lpstr>Bahnschrift Condensed</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PPT模板大师</dc:title>
  <dc:subject>http://58918.taobao.com</dc:subject>
  <dc:creator>PPT模板大师;Administrator</dc:creator>
  <cp:keywords>PPT模板大师</cp:keywords>
  <dc:description>PPT模板大师</dc:description>
  <cp:lastModifiedBy>Admin</cp:lastModifiedBy>
  <cp:revision>23</cp:revision>
  <dcterms:created xsi:type="dcterms:W3CDTF">2017-07-15T13:06:00Z</dcterms:created>
  <dcterms:modified xsi:type="dcterms:W3CDTF">2025-12-04T02:08:01Z</dcterms:modified>
  <cp:category>http://58918.taobao.com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